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2" r:id="rId1"/>
    <p:sldMasterId id="2147484241" r:id="rId2"/>
  </p:sldMasterIdLst>
  <p:notesMasterIdLst>
    <p:notesMasterId r:id="rId26"/>
  </p:notesMasterIdLst>
  <p:handoutMasterIdLst>
    <p:handoutMasterId r:id="rId27"/>
  </p:handoutMasterIdLst>
  <p:sldIdLst>
    <p:sldId id="256" r:id="rId3"/>
    <p:sldId id="308" r:id="rId4"/>
    <p:sldId id="270" r:id="rId5"/>
    <p:sldId id="258" r:id="rId6"/>
    <p:sldId id="261" r:id="rId7"/>
    <p:sldId id="268" r:id="rId8"/>
    <p:sldId id="311" r:id="rId9"/>
    <p:sldId id="312" r:id="rId10"/>
    <p:sldId id="313" r:id="rId11"/>
    <p:sldId id="325" r:id="rId12"/>
    <p:sldId id="314" r:id="rId13"/>
    <p:sldId id="316" r:id="rId14"/>
    <p:sldId id="328" r:id="rId15"/>
    <p:sldId id="315" r:id="rId16"/>
    <p:sldId id="331" r:id="rId17"/>
    <p:sldId id="333" r:id="rId18"/>
    <p:sldId id="326" r:id="rId19"/>
    <p:sldId id="327" r:id="rId20"/>
    <p:sldId id="334" r:id="rId21"/>
    <p:sldId id="335" r:id="rId22"/>
    <p:sldId id="336" r:id="rId23"/>
    <p:sldId id="264" r:id="rId24"/>
    <p:sldId id="265" r:id="rId2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a:srgbClr val="FF3399"/>
    <a:srgbClr val="99CCFF"/>
    <a:srgbClr val="FFCC66"/>
    <a:srgbClr val="CCCCFF"/>
    <a:srgbClr val="FF0000"/>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877" autoAdjust="0"/>
    <p:restoredTop sz="94581" autoAdjust="0"/>
  </p:normalViewPr>
  <p:slideViewPr>
    <p:cSldViewPr>
      <p:cViewPr varScale="1">
        <p:scale>
          <a:sx n="61" d="100"/>
          <a:sy n="61" d="100"/>
        </p:scale>
        <p:origin x="-174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8" d="100"/>
          <a:sy n="38" d="100"/>
        </p:scale>
        <p:origin x="-153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570" b="1" i="0" u="none" strike="noStrike" baseline="0">
                <a:solidFill>
                  <a:srgbClr val="FFFFFF"/>
                </a:solidFill>
                <a:latin typeface="Bookman Old Style"/>
                <a:ea typeface="Bookman Old Style"/>
                <a:cs typeface="Bookman Old Style"/>
              </a:defRPr>
            </a:pPr>
            <a:r>
              <a:t>Total Revenue: $2.57 Trillion</a:t>
            </a:r>
          </a:p>
        </c:rich>
      </c:tx>
      <c:layout>
        <c:manualLayout>
          <c:xMode val="edge"/>
          <c:yMode val="edge"/>
          <c:x val="0.26415094339622641"/>
          <c:y val="0"/>
        </c:manualLayout>
      </c:layout>
      <c:overlay val="1"/>
      <c:spPr>
        <a:noFill/>
        <a:ln w="19939">
          <a:noFill/>
        </a:ln>
      </c:spPr>
    </c:title>
    <c:autoTitleDeleted val="0"/>
    <c:view3D>
      <c:rotX val="30"/>
      <c:hPercent val="40"/>
      <c:rotY val="210"/>
      <c:rAngAx val="1"/>
    </c:view3D>
    <c:floor>
      <c:thickness val="0"/>
    </c:floor>
    <c:sideWall>
      <c:thickness val="0"/>
    </c:sideWall>
    <c:backWall>
      <c:thickness val="0"/>
    </c:backWall>
    <c:plotArea>
      <c:layout>
        <c:manualLayout>
          <c:layoutTarget val="inner"/>
          <c:xMode val="edge"/>
          <c:yMode val="edge"/>
          <c:x val="9.8779134295227528E-2"/>
          <c:y val="9.461663947797716E-2"/>
          <c:w val="0.8091009988901221"/>
          <c:h val="0.65415986949429039"/>
        </c:manualLayout>
      </c:layout>
      <c:pie3DChart>
        <c:varyColors val="1"/>
        <c:ser>
          <c:idx val="0"/>
          <c:order val="0"/>
          <c:tx>
            <c:strRef>
              <c:f>Sheet1!$A$2</c:f>
              <c:strCache>
                <c:ptCount val="1"/>
              </c:strCache>
            </c:strRef>
          </c:tx>
          <c:spPr>
            <a:solidFill>
              <a:schemeClr val="accent1"/>
            </a:solidFill>
            <a:ln w="9969">
              <a:solidFill>
                <a:schemeClr val="tx1"/>
              </a:solidFill>
              <a:prstDash val="solid"/>
            </a:ln>
          </c:spPr>
          <c:dPt>
            <c:idx val="0"/>
            <c:bubble3D val="0"/>
            <c:spPr>
              <a:solidFill>
                <a:srgbClr val="FFFF99"/>
              </a:solidFill>
              <a:ln w="9969">
                <a:solidFill>
                  <a:schemeClr val="tx1"/>
                </a:solidFill>
                <a:prstDash val="solid"/>
              </a:ln>
            </c:spPr>
          </c:dPt>
          <c:dPt>
            <c:idx val="1"/>
            <c:bubble3D val="0"/>
            <c:spPr>
              <a:solidFill>
                <a:srgbClr val="99CCFF"/>
              </a:solidFill>
              <a:ln w="9969">
                <a:solidFill>
                  <a:schemeClr val="tx1"/>
                </a:solidFill>
                <a:prstDash val="solid"/>
              </a:ln>
            </c:spPr>
          </c:dPt>
          <c:dPt>
            <c:idx val="2"/>
            <c:bubble3D val="0"/>
            <c:spPr>
              <a:solidFill>
                <a:srgbClr val="FFCC99"/>
              </a:solidFill>
              <a:ln w="9969">
                <a:solidFill>
                  <a:schemeClr val="tx1"/>
                </a:solidFill>
                <a:prstDash val="solid"/>
              </a:ln>
            </c:spPr>
          </c:dPt>
          <c:dPt>
            <c:idx val="3"/>
            <c:bubble3D val="0"/>
            <c:spPr>
              <a:solidFill>
                <a:srgbClr val="CCFFCC"/>
              </a:solidFill>
              <a:ln w="9969">
                <a:solidFill>
                  <a:schemeClr val="tx1"/>
                </a:solidFill>
                <a:prstDash val="solid"/>
              </a:ln>
            </c:spPr>
          </c:dPt>
          <c:dPt>
            <c:idx val="4"/>
            <c:bubble3D val="0"/>
            <c:spPr>
              <a:solidFill>
                <a:srgbClr val="FF99CC"/>
              </a:solidFill>
              <a:ln w="9969">
                <a:solidFill>
                  <a:schemeClr val="tx1"/>
                </a:solidFill>
                <a:prstDash val="solid"/>
              </a:ln>
            </c:spPr>
          </c:dPt>
          <c:dLbls>
            <c:dLbl>
              <c:idx val="0"/>
              <c:layout>
                <c:manualLayout>
                  <c:xMode val="edge"/>
                  <c:yMode val="edge"/>
                  <c:x val="8.4350721420643732E-2"/>
                  <c:y val="0.17618270799347471"/>
                </c:manualLayout>
              </c:layout>
              <c:dLblPos val="bestFit"/>
              <c:showLegendKey val="1"/>
              <c:showVal val="1"/>
              <c:showCatName val="1"/>
              <c:showSerName val="1"/>
              <c:showPercent val="1"/>
              <c:showBubbleSize val="1"/>
            </c:dLbl>
            <c:dLbl>
              <c:idx val="1"/>
              <c:layout>
                <c:manualLayout>
                  <c:xMode val="edge"/>
                  <c:yMode val="edge"/>
                  <c:x val="0.81021087680355164"/>
                  <c:y val="0.11745513866231648"/>
                </c:manualLayout>
              </c:layout>
              <c:dLblPos val="bestFit"/>
              <c:showLegendKey val="1"/>
              <c:showVal val="1"/>
              <c:showCatName val="1"/>
              <c:showSerName val="1"/>
              <c:showPercent val="1"/>
              <c:showBubbleSize val="1"/>
            </c:dLbl>
            <c:dLbl>
              <c:idx val="3"/>
              <c:layout>
                <c:manualLayout>
                  <c:xMode val="edge"/>
                  <c:yMode val="edge"/>
                  <c:x val="0.39733629300776913"/>
                  <c:y val="0.74551386623164762"/>
                </c:manualLayout>
              </c:layout>
              <c:dLblPos val="bestFit"/>
              <c:showLegendKey val="1"/>
              <c:showVal val="1"/>
              <c:showCatName val="1"/>
              <c:showSerName val="1"/>
              <c:showPercent val="1"/>
              <c:showBubbleSize val="1"/>
            </c:dLbl>
            <c:dLbl>
              <c:idx val="4"/>
              <c:layout>
                <c:manualLayout>
                  <c:xMode val="edge"/>
                  <c:yMode val="edge"/>
                  <c:x val="0.31964483906770258"/>
                  <c:y val="0.75203915171288749"/>
                </c:manualLayout>
              </c:layout>
              <c:dLblPos val="bestFit"/>
              <c:showLegendKey val="1"/>
              <c:showVal val="1"/>
              <c:showCatName val="1"/>
              <c:showSerName val="1"/>
              <c:showPercent val="1"/>
              <c:showBubbleSize val="1"/>
            </c:dLbl>
            <c:numFmt formatCode="0%" sourceLinked="0"/>
            <c:spPr>
              <a:noFill/>
              <a:ln w="19939">
                <a:noFill/>
              </a:ln>
            </c:spPr>
            <c:txPr>
              <a:bodyPr/>
              <a:lstStyle/>
              <a:p>
                <a:pPr>
                  <a:defRPr sz="1256" b="1" i="0" u="none" strike="noStrike" baseline="0">
                    <a:solidFill>
                      <a:srgbClr val="FFFFFF"/>
                    </a:solidFill>
                    <a:latin typeface="Bookman Old Style"/>
                    <a:ea typeface="Bookman Old Style"/>
                    <a:cs typeface="Bookman Old Style"/>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Sheet1!$B$2:$F$2</c:f>
              <c:numCache>
                <c:formatCode>General</c:formatCode>
                <c:ptCount val="5"/>
                <c:pt idx="0">
                  <c:v>1164</c:v>
                </c:pt>
                <c:pt idx="1">
                  <c:v>870</c:v>
                </c:pt>
                <c:pt idx="2">
                  <c:v>370</c:v>
                </c:pt>
                <c:pt idx="3">
                  <c:v>65</c:v>
                </c:pt>
                <c:pt idx="4">
                  <c:v>100</c:v>
                </c:pt>
              </c:numCache>
            </c:numRef>
          </c:val>
        </c:ser>
        <c:ser>
          <c:idx val="1"/>
          <c:order val="1"/>
          <c:tx>
            <c:strRef>
              <c:f>Sheet1!$A$3</c:f>
              <c:strCache>
                <c:ptCount val="1"/>
              </c:strCache>
            </c:strRef>
          </c:tx>
          <c:spPr>
            <a:solidFill>
              <a:schemeClr val="accent2"/>
            </a:solidFill>
            <a:ln w="9969">
              <a:solidFill>
                <a:schemeClr val="tx1"/>
              </a:solidFill>
              <a:prstDash val="solid"/>
            </a:ln>
          </c:spPr>
          <c:dPt>
            <c:idx val="0"/>
            <c:bubble3D val="0"/>
            <c:spPr>
              <a:solidFill>
                <a:schemeClr val="accent1"/>
              </a:solidFill>
              <a:ln w="9969">
                <a:solidFill>
                  <a:schemeClr val="tx1"/>
                </a:solidFill>
                <a:prstDash val="solid"/>
              </a:ln>
            </c:spPr>
          </c:dPt>
          <c:dPt>
            <c:idx val="1"/>
            <c:bubble3D val="0"/>
          </c:dPt>
          <c:dPt>
            <c:idx val="2"/>
            <c:bubble3D val="0"/>
            <c:spPr>
              <a:solidFill>
                <a:schemeClr val="hlink"/>
              </a:solidFill>
              <a:ln w="9969">
                <a:solidFill>
                  <a:schemeClr val="tx1"/>
                </a:solidFill>
                <a:prstDash val="solid"/>
              </a:ln>
            </c:spPr>
          </c:dPt>
          <c:dPt>
            <c:idx val="3"/>
            <c:bubble3D val="0"/>
            <c:spPr>
              <a:solidFill>
                <a:schemeClr val="folHlink"/>
              </a:solidFill>
              <a:ln w="9969">
                <a:solidFill>
                  <a:schemeClr val="tx1"/>
                </a:solidFill>
                <a:prstDash val="solid"/>
              </a:ln>
            </c:spPr>
          </c:dPt>
          <c:dPt>
            <c:idx val="4"/>
            <c:bubble3D val="0"/>
            <c:spPr>
              <a:solidFill>
                <a:schemeClr val="bg2"/>
              </a:solidFill>
              <a:ln w="9969">
                <a:solidFill>
                  <a:schemeClr val="tx1"/>
                </a:solidFill>
                <a:prstDash val="solid"/>
              </a:ln>
            </c:spPr>
          </c:dPt>
          <c:dLbls>
            <c:numFmt formatCode="0%" sourceLinked="0"/>
            <c:spPr>
              <a:noFill/>
              <a:ln w="19939">
                <a:noFill/>
              </a:ln>
            </c:spPr>
            <c:txPr>
              <a:bodyPr/>
              <a:lstStyle/>
              <a:p>
                <a:pPr>
                  <a:defRPr sz="202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Sheet1!$B$3:$F$3</c:f>
              <c:numCache>
                <c:formatCode>General</c:formatCode>
                <c:ptCount val="5"/>
              </c:numCache>
            </c:numRef>
          </c:val>
        </c:ser>
        <c:ser>
          <c:idx val="2"/>
          <c:order val="2"/>
          <c:tx>
            <c:strRef>
              <c:f>Sheet1!$A$4</c:f>
              <c:strCache>
                <c:ptCount val="1"/>
              </c:strCache>
            </c:strRef>
          </c:tx>
          <c:spPr>
            <a:solidFill>
              <a:schemeClr val="hlink"/>
            </a:solidFill>
            <a:ln w="9969">
              <a:solidFill>
                <a:schemeClr val="tx1"/>
              </a:solidFill>
              <a:prstDash val="solid"/>
            </a:ln>
          </c:spPr>
          <c:dPt>
            <c:idx val="0"/>
            <c:bubble3D val="0"/>
            <c:spPr>
              <a:solidFill>
                <a:schemeClr val="accent1"/>
              </a:solidFill>
              <a:ln w="9969">
                <a:solidFill>
                  <a:schemeClr val="tx1"/>
                </a:solidFill>
                <a:prstDash val="solid"/>
              </a:ln>
            </c:spPr>
          </c:dPt>
          <c:dPt>
            <c:idx val="1"/>
            <c:bubble3D val="0"/>
            <c:spPr>
              <a:solidFill>
                <a:schemeClr val="accent2"/>
              </a:solidFill>
              <a:ln w="9969">
                <a:solidFill>
                  <a:schemeClr val="tx1"/>
                </a:solidFill>
                <a:prstDash val="solid"/>
              </a:ln>
            </c:spPr>
          </c:dPt>
          <c:dPt>
            <c:idx val="2"/>
            <c:bubble3D val="0"/>
          </c:dPt>
          <c:dPt>
            <c:idx val="3"/>
            <c:bubble3D val="0"/>
            <c:spPr>
              <a:solidFill>
                <a:schemeClr val="folHlink"/>
              </a:solidFill>
              <a:ln w="9969">
                <a:solidFill>
                  <a:schemeClr val="tx1"/>
                </a:solidFill>
                <a:prstDash val="solid"/>
              </a:ln>
            </c:spPr>
          </c:dPt>
          <c:dPt>
            <c:idx val="4"/>
            <c:bubble3D val="0"/>
            <c:spPr>
              <a:solidFill>
                <a:schemeClr val="bg2"/>
              </a:solidFill>
              <a:ln w="9969">
                <a:solidFill>
                  <a:schemeClr val="tx1"/>
                </a:solidFill>
                <a:prstDash val="solid"/>
              </a:ln>
            </c:spPr>
          </c:dPt>
          <c:dLbls>
            <c:numFmt formatCode="0%" sourceLinked="0"/>
            <c:spPr>
              <a:noFill/>
              <a:ln w="19939">
                <a:noFill/>
              </a:ln>
            </c:spPr>
            <c:txPr>
              <a:bodyPr/>
              <a:lstStyle/>
              <a:p>
                <a:pPr>
                  <a:defRPr sz="202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Sheet1!$B$1:$F$1</c:f>
              <c:strCache>
                <c:ptCount val="5"/>
                <c:pt idx="0">
                  <c:v>Individual Income Taxes</c:v>
                </c:pt>
                <c:pt idx="1">
                  <c:v>Social Insurance Payroll Taxes</c:v>
                </c:pt>
                <c:pt idx="2">
                  <c:v>Corporate Income Taxes</c:v>
                </c:pt>
                <c:pt idx="3">
                  <c:v>Excise Taxes</c:v>
                </c:pt>
                <c:pt idx="4">
                  <c:v>Other Taxes</c:v>
                </c:pt>
              </c:strCache>
            </c:strRef>
          </c:cat>
          <c:val>
            <c:numRef>
              <c:f>Sheet1!$B$4:$F$4</c:f>
              <c:numCache>
                <c:formatCode>General</c:formatCode>
                <c:ptCount val="5"/>
              </c:numCache>
            </c:numRef>
          </c:val>
        </c:ser>
        <c:dLbls>
          <c:showLegendKey val="1"/>
          <c:showVal val="1"/>
          <c:showCatName val="1"/>
          <c:showSerName val="1"/>
          <c:showPercent val="1"/>
          <c:showBubbleSize val="1"/>
          <c:showLeaderLines val="1"/>
        </c:dLbls>
      </c:pie3DChart>
      <c:spPr>
        <a:noFill/>
        <a:ln w="19939">
          <a:noFill/>
        </a:ln>
      </c:spPr>
    </c:plotArea>
    <c:legend>
      <c:legendPos val="b"/>
      <c:layout>
        <c:manualLayout>
          <c:xMode val="edge"/>
          <c:yMode val="edge"/>
          <c:x val="6.8812430632630414E-2"/>
          <c:y val="0.83849918433931481"/>
          <c:w val="0.88013318534961149"/>
          <c:h val="0.16313213703099511"/>
        </c:manualLayout>
      </c:layout>
      <c:overlay val="1"/>
      <c:spPr>
        <a:noFill/>
        <a:ln w="19939">
          <a:noFill/>
        </a:ln>
      </c:spPr>
      <c:txPr>
        <a:bodyPr/>
        <a:lstStyle/>
        <a:p>
          <a:pPr>
            <a:defRPr sz="1154"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2021"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777" b="1" i="0" u="none" strike="noStrike" baseline="0">
                <a:solidFill>
                  <a:srgbClr val="FFFFFF"/>
                </a:solidFill>
                <a:latin typeface="Bookman Old Style"/>
                <a:ea typeface="Bookman Old Style"/>
                <a:cs typeface="Bookman Old Style"/>
              </a:defRPr>
            </a:pPr>
            <a:r>
              <a:t>Total Spending: $2.73 Trillion</a:t>
            </a:r>
          </a:p>
        </c:rich>
      </c:tx>
      <c:layout>
        <c:manualLayout>
          <c:xMode val="edge"/>
          <c:yMode val="edge"/>
          <c:x val="0.25340909090909092"/>
          <c:y val="1.9575856443719411E-2"/>
        </c:manualLayout>
      </c:layout>
      <c:overlay val="1"/>
      <c:spPr>
        <a:noFill/>
        <a:ln w="22571">
          <a:noFill/>
        </a:ln>
      </c:spPr>
    </c:title>
    <c:autoTitleDeleted val="0"/>
    <c:view3D>
      <c:rotX val="30"/>
      <c:hPercent val="40"/>
      <c:rotY val="290"/>
      <c:rAngAx val="1"/>
    </c:view3D>
    <c:floor>
      <c:thickness val="0"/>
    </c:floor>
    <c:sideWall>
      <c:thickness val="0"/>
    </c:sideWall>
    <c:backWall>
      <c:thickness val="0"/>
    </c:backWall>
    <c:plotArea>
      <c:layout>
        <c:manualLayout>
          <c:layoutTarget val="inner"/>
          <c:xMode val="edge"/>
          <c:yMode val="edge"/>
          <c:x val="0.11022727272727273"/>
          <c:y val="0.1402936378466558"/>
          <c:w val="0.78636363636363638"/>
          <c:h val="0.61990212071778139"/>
        </c:manualLayout>
      </c:layout>
      <c:pie3DChart>
        <c:varyColors val="1"/>
        <c:ser>
          <c:idx val="0"/>
          <c:order val="0"/>
          <c:tx>
            <c:strRef>
              <c:f>Sheet1!$A$2</c:f>
              <c:strCache>
                <c:ptCount val="1"/>
              </c:strCache>
            </c:strRef>
          </c:tx>
          <c:spPr>
            <a:solidFill>
              <a:schemeClr val="accent1"/>
            </a:solidFill>
            <a:ln w="11286">
              <a:solidFill>
                <a:schemeClr val="tx1"/>
              </a:solidFill>
              <a:prstDash val="solid"/>
            </a:ln>
          </c:spPr>
          <c:dPt>
            <c:idx val="0"/>
            <c:bubble3D val="0"/>
            <c:spPr>
              <a:solidFill>
                <a:srgbClr val="CC99FF"/>
              </a:solidFill>
              <a:ln w="11286">
                <a:solidFill>
                  <a:schemeClr val="tx1"/>
                </a:solidFill>
                <a:prstDash val="solid"/>
              </a:ln>
            </c:spPr>
          </c:dPt>
          <c:dPt>
            <c:idx val="1"/>
            <c:bubble3D val="0"/>
            <c:spPr>
              <a:solidFill>
                <a:srgbClr val="CCFFCC"/>
              </a:solidFill>
              <a:ln w="11286">
                <a:solidFill>
                  <a:schemeClr val="tx1"/>
                </a:solidFill>
                <a:prstDash val="solid"/>
              </a:ln>
            </c:spPr>
          </c:dPt>
          <c:dPt>
            <c:idx val="2"/>
            <c:bubble3D val="0"/>
            <c:spPr>
              <a:solidFill>
                <a:srgbClr val="99CCFF"/>
              </a:solidFill>
              <a:ln w="11286">
                <a:solidFill>
                  <a:schemeClr val="tx1"/>
                </a:solidFill>
                <a:prstDash val="solid"/>
              </a:ln>
            </c:spPr>
          </c:dPt>
          <c:dPt>
            <c:idx val="3"/>
            <c:bubble3D val="0"/>
            <c:spPr>
              <a:solidFill>
                <a:srgbClr val="FF99CC"/>
              </a:solidFill>
              <a:ln w="11286">
                <a:solidFill>
                  <a:schemeClr val="tx1"/>
                </a:solidFill>
                <a:prstDash val="solid"/>
              </a:ln>
            </c:spPr>
          </c:dPt>
          <c:dPt>
            <c:idx val="4"/>
            <c:bubble3D val="0"/>
            <c:spPr>
              <a:solidFill>
                <a:srgbClr val="FFFF99"/>
              </a:solidFill>
              <a:ln w="11286">
                <a:solidFill>
                  <a:schemeClr val="tx1"/>
                </a:solidFill>
                <a:prstDash val="solid"/>
              </a:ln>
            </c:spPr>
          </c:dPt>
          <c:dPt>
            <c:idx val="5"/>
            <c:bubble3D val="0"/>
            <c:spPr>
              <a:solidFill>
                <a:srgbClr val="CCFFFF"/>
              </a:solidFill>
              <a:ln w="11286">
                <a:solidFill>
                  <a:schemeClr val="tx1"/>
                </a:solidFill>
                <a:prstDash val="solid"/>
              </a:ln>
            </c:spPr>
          </c:dPt>
          <c:dPt>
            <c:idx val="6"/>
            <c:bubble3D val="0"/>
            <c:spPr>
              <a:solidFill>
                <a:srgbClr val="FFCC99"/>
              </a:solidFill>
              <a:ln w="11286">
                <a:solidFill>
                  <a:schemeClr val="tx1"/>
                </a:solidFill>
                <a:prstDash val="solid"/>
              </a:ln>
            </c:spPr>
          </c:dPt>
          <c:dLbls>
            <c:dLbl>
              <c:idx val="0"/>
              <c:layout>
                <c:manualLayout>
                  <c:xMode val="edge"/>
                  <c:yMode val="edge"/>
                  <c:x val="0.1125"/>
                  <c:y val="0.17455138662316477"/>
                </c:manualLayout>
              </c:layout>
              <c:dLblPos val="bestFit"/>
              <c:showLegendKey val="1"/>
              <c:showVal val="1"/>
              <c:showCatName val="1"/>
              <c:showSerName val="1"/>
              <c:showPercent val="1"/>
              <c:showBubbleSize val="1"/>
            </c:dLbl>
            <c:dLbl>
              <c:idx val="1"/>
              <c:layout>
                <c:manualLayout>
                  <c:xMode val="edge"/>
                  <c:yMode val="edge"/>
                  <c:x val="0.76249999999999996"/>
                  <c:y val="0.13866231647634583"/>
                </c:manualLayout>
              </c:layout>
              <c:dLblPos val="bestFit"/>
              <c:showLegendKey val="1"/>
              <c:showVal val="1"/>
              <c:showCatName val="1"/>
              <c:showSerName val="1"/>
              <c:showPercent val="1"/>
              <c:showBubbleSize val="1"/>
            </c:dLbl>
            <c:numFmt formatCode="0%" sourceLinked="0"/>
            <c:spPr>
              <a:noFill/>
              <a:ln w="22571">
                <a:noFill/>
              </a:ln>
            </c:spPr>
            <c:txPr>
              <a:bodyPr/>
              <a:lstStyle/>
              <a:p>
                <a:pPr>
                  <a:defRPr sz="1422" b="1" i="0" u="none" strike="noStrike" baseline="0">
                    <a:solidFill>
                      <a:srgbClr val="FFFFFF"/>
                    </a:solidFill>
                    <a:latin typeface="Bookman Old Style"/>
                    <a:ea typeface="Bookman Old Style"/>
                    <a:cs typeface="Bookman Old Style"/>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Sheet1!$B$2:$H$2</c:f>
              <c:numCache>
                <c:formatCode>General</c:formatCode>
                <c:ptCount val="7"/>
                <c:pt idx="0">
                  <c:v>581</c:v>
                </c:pt>
                <c:pt idx="1">
                  <c:v>371</c:v>
                </c:pt>
                <c:pt idx="2">
                  <c:v>197</c:v>
                </c:pt>
                <c:pt idx="3">
                  <c:v>302</c:v>
                </c:pt>
                <c:pt idx="4">
                  <c:v>237</c:v>
                </c:pt>
                <c:pt idx="5">
                  <c:v>594</c:v>
                </c:pt>
                <c:pt idx="6">
                  <c:v>448</c:v>
                </c:pt>
              </c:numCache>
            </c:numRef>
          </c:val>
        </c:ser>
        <c:ser>
          <c:idx val="1"/>
          <c:order val="1"/>
          <c:tx>
            <c:strRef>
              <c:f>Sheet1!$A$3</c:f>
              <c:strCache>
                <c:ptCount val="1"/>
              </c:strCache>
            </c:strRef>
          </c:tx>
          <c:spPr>
            <a:solidFill>
              <a:schemeClr val="accent2"/>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dPt>
          <c:dPt>
            <c:idx val="2"/>
            <c:bubble3D val="0"/>
            <c:spPr>
              <a:solidFill>
                <a:schemeClr val="hlink"/>
              </a:solidFill>
              <a:ln w="11286">
                <a:solidFill>
                  <a:schemeClr val="tx1"/>
                </a:solidFill>
                <a:prstDash val="solid"/>
              </a:ln>
            </c:spPr>
          </c:dPt>
          <c:dPt>
            <c:idx val="3"/>
            <c:bubble3D val="0"/>
            <c:spPr>
              <a:solidFill>
                <a:schemeClr val="folHlink"/>
              </a:solidFill>
              <a:ln w="11286">
                <a:solidFill>
                  <a:schemeClr val="tx1"/>
                </a:solidFill>
                <a:prstDash val="solid"/>
              </a:ln>
            </c:spPr>
          </c:dPt>
          <c:dPt>
            <c:idx val="4"/>
            <c:bubble3D val="0"/>
            <c:spPr>
              <a:solidFill>
                <a:schemeClr val="bg2"/>
              </a:solidFill>
              <a:ln w="11286">
                <a:solidFill>
                  <a:schemeClr val="tx1"/>
                </a:solidFill>
                <a:prstDash val="solid"/>
              </a:ln>
            </c:spPr>
          </c:dPt>
          <c:dPt>
            <c:idx val="5"/>
            <c:bubble3D val="0"/>
            <c:spPr>
              <a:solidFill>
                <a:schemeClr val="tx2"/>
              </a:solidFill>
              <a:ln w="11286">
                <a:solidFill>
                  <a:schemeClr val="tx1"/>
                </a:solidFill>
                <a:prstDash val="solid"/>
              </a:ln>
            </c:spPr>
          </c:dPt>
          <c:dPt>
            <c:idx val="6"/>
            <c:bubble3D val="0"/>
            <c:spPr>
              <a:solidFill>
                <a:srgbClr val="0066CC"/>
              </a:solidFill>
              <a:ln w="11286">
                <a:solidFill>
                  <a:schemeClr val="tx1"/>
                </a:solidFill>
                <a:prstDash val="solid"/>
              </a:ln>
            </c:spPr>
          </c:dPt>
          <c:dLbls>
            <c:numFmt formatCode="0%" sourceLinked="0"/>
            <c:spPr>
              <a:noFill/>
              <a:ln w="22571">
                <a:noFill/>
              </a:ln>
            </c:spPr>
            <c:txPr>
              <a:bodyPr/>
              <a:lstStyle/>
              <a:p>
                <a:pPr>
                  <a:defRPr sz="151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Sheet1!$B$3:$H$3</c:f>
              <c:numCache>
                <c:formatCode>General</c:formatCode>
                <c:ptCount val="7"/>
              </c:numCache>
            </c:numRef>
          </c:val>
        </c:ser>
        <c:ser>
          <c:idx val="2"/>
          <c:order val="2"/>
          <c:tx>
            <c:strRef>
              <c:f>Sheet1!$A$4</c:f>
              <c:strCache>
                <c:ptCount val="1"/>
              </c:strCache>
            </c:strRef>
          </c:tx>
          <c:spPr>
            <a:solidFill>
              <a:schemeClr val="hlink"/>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spPr>
              <a:solidFill>
                <a:schemeClr val="accent2"/>
              </a:solidFill>
              <a:ln w="11286">
                <a:solidFill>
                  <a:schemeClr val="tx1"/>
                </a:solidFill>
                <a:prstDash val="solid"/>
              </a:ln>
            </c:spPr>
          </c:dPt>
          <c:dPt>
            <c:idx val="2"/>
            <c:bubble3D val="0"/>
          </c:dPt>
          <c:dPt>
            <c:idx val="3"/>
            <c:bubble3D val="0"/>
            <c:spPr>
              <a:solidFill>
                <a:schemeClr val="folHlink"/>
              </a:solidFill>
              <a:ln w="11286">
                <a:solidFill>
                  <a:schemeClr val="tx1"/>
                </a:solidFill>
                <a:prstDash val="solid"/>
              </a:ln>
            </c:spPr>
          </c:dPt>
          <c:dPt>
            <c:idx val="4"/>
            <c:bubble3D val="0"/>
            <c:spPr>
              <a:solidFill>
                <a:schemeClr val="bg2"/>
              </a:solidFill>
              <a:ln w="11286">
                <a:solidFill>
                  <a:schemeClr val="tx1"/>
                </a:solidFill>
                <a:prstDash val="solid"/>
              </a:ln>
            </c:spPr>
          </c:dPt>
          <c:dPt>
            <c:idx val="5"/>
            <c:bubble3D val="0"/>
            <c:spPr>
              <a:solidFill>
                <a:schemeClr val="tx2"/>
              </a:solidFill>
              <a:ln w="11286">
                <a:solidFill>
                  <a:schemeClr val="tx1"/>
                </a:solidFill>
                <a:prstDash val="solid"/>
              </a:ln>
            </c:spPr>
          </c:dPt>
          <c:dPt>
            <c:idx val="6"/>
            <c:bubble3D val="0"/>
            <c:spPr>
              <a:solidFill>
                <a:srgbClr val="0066CC"/>
              </a:solidFill>
              <a:ln w="11286">
                <a:solidFill>
                  <a:schemeClr val="tx1"/>
                </a:solidFill>
                <a:prstDash val="solid"/>
              </a:ln>
            </c:spPr>
          </c:dPt>
          <c:dLbls>
            <c:numFmt formatCode="0%" sourceLinked="0"/>
            <c:spPr>
              <a:noFill/>
              <a:ln w="22571">
                <a:noFill/>
              </a:ln>
            </c:spPr>
            <c:txPr>
              <a:bodyPr/>
              <a:lstStyle/>
              <a:p>
                <a:pPr>
                  <a:defRPr sz="1511"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7"/>
                <c:pt idx="0">
                  <c:v>Social Security</c:v>
                </c:pt>
                <c:pt idx="1">
                  <c:v>Medicare</c:v>
                </c:pt>
                <c:pt idx="2">
                  <c:v>Medicaid &amp; SCHIP</c:v>
                </c:pt>
                <c:pt idx="3">
                  <c:v>Other Mandatory</c:v>
                </c:pt>
                <c:pt idx="4">
                  <c:v>Net Interest</c:v>
                </c:pt>
                <c:pt idx="5">
                  <c:v>Security Discretionary</c:v>
                </c:pt>
                <c:pt idx="6">
                  <c:v>Non-Security Discretionary</c:v>
                </c:pt>
              </c:strCache>
            </c:strRef>
          </c:cat>
          <c:val>
            <c:numRef>
              <c:f>Sheet1!$B$4:$H$4</c:f>
              <c:numCache>
                <c:formatCode>General</c:formatCode>
                <c:ptCount val="7"/>
              </c:numCache>
            </c:numRef>
          </c:val>
        </c:ser>
        <c:dLbls>
          <c:showLegendKey val="1"/>
          <c:showVal val="1"/>
          <c:showCatName val="1"/>
          <c:showSerName val="1"/>
          <c:showPercent val="1"/>
          <c:showBubbleSize val="1"/>
          <c:showLeaderLines val="1"/>
        </c:dLbls>
      </c:pie3DChart>
      <c:spPr>
        <a:noFill/>
        <a:ln w="22571">
          <a:noFill/>
        </a:ln>
      </c:spPr>
    </c:plotArea>
    <c:legend>
      <c:legendPos val="b"/>
      <c:layout>
        <c:manualLayout>
          <c:xMode val="edge"/>
          <c:yMode val="edge"/>
          <c:x val="3.4090909090909089E-3"/>
          <c:y val="0.84828711256117451"/>
          <c:w val="0.99431818181818177"/>
          <c:h val="0.1500815660685155"/>
        </c:manualLayout>
      </c:layout>
      <c:overlay val="1"/>
      <c:spPr>
        <a:noFill/>
        <a:ln w="22571">
          <a:noFill/>
        </a:ln>
      </c:spPr>
      <c:txPr>
        <a:bodyPr/>
        <a:lstStyle/>
        <a:p>
          <a:pPr>
            <a:defRPr sz="1306"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1533"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roundedCorners val="1"/>
  <c:style val="2"/>
  <c:chart>
    <c:title>
      <c:tx>
        <c:rich>
          <a:bodyPr/>
          <a:lstStyle/>
          <a:p>
            <a:pPr>
              <a:defRPr sz="1777" b="1" i="0" u="none" strike="noStrike" baseline="0">
                <a:solidFill>
                  <a:srgbClr val="FFFFFF"/>
                </a:solidFill>
                <a:latin typeface="Bookman Old Style"/>
                <a:ea typeface="Bookman Old Style"/>
                <a:cs typeface="Bookman Old Style"/>
              </a:defRPr>
            </a:pPr>
            <a:r>
              <a:t>Total Spending: $2.73 Trillion</a:t>
            </a:r>
          </a:p>
        </c:rich>
      </c:tx>
      <c:layout>
        <c:manualLayout>
          <c:xMode val="edge"/>
          <c:yMode val="edge"/>
          <c:x val="0.25340909090909092"/>
          <c:y val="1.9575856443719411E-2"/>
        </c:manualLayout>
      </c:layout>
      <c:overlay val="1"/>
      <c:spPr>
        <a:noFill/>
        <a:ln w="22571">
          <a:noFill/>
        </a:ln>
      </c:spPr>
    </c:title>
    <c:autoTitleDeleted val="0"/>
    <c:view3D>
      <c:rotX val="30"/>
      <c:hPercent val="40"/>
      <c:rotY val="290"/>
      <c:rAngAx val="1"/>
    </c:view3D>
    <c:floor>
      <c:thickness val="0"/>
    </c:floor>
    <c:sideWall>
      <c:thickness val="0"/>
    </c:sideWall>
    <c:backWall>
      <c:thickness val="0"/>
    </c:backWall>
    <c:plotArea>
      <c:layout>
        <c:manualLayout>
          <c:layoutTarget val="inner"/>
          <c:xMode val="edge"/>
          <c:yMode val="edge"/>
          <c:x val="0.11022727272727273"/>
          <c:y val="0.1402936378466558"/>
          <c:w val="0.78636363636363638"/>
          <c:h val="0.61990212071778139"/>
        </c:manualLayout>
      </c:layout>
      <c:pie3DChart>
        <c:varyColors val="1"/>
        <c:ser>
          <c:idx val="0"/>
          <c:order val="0"/>
          <c:tx>
            <c:strRef>
              <c:f>Sheet1!$A$2</c:f>
              <c:strCache>
                <c:ptCount val="1"/>
              </c:strCache>
            </c:strRef>
          </c:tx>
          <c:spPr>
            <a:ln w="11286">
              <a:solidFill>
                <a:schemeClr val="tx1"/>
              </a:solidFill>
              <a:prstDash val="solid"/>
            </a:ln>
          </c:spPr>
          <c:dPt>
            <c:idx val="0"/>
            <c:bubble3D val="0"/>
            <c:spPr>
              <a:solidFill>
                <a:srgbClr val="CC99FF"/>
              </a:solidFill>
              <a:ln w="11286">
                <a:solidFill>
                  <a:schemeClr val="tx1"/>
                </a:solidFill>
                <a:prstDash val="solid"/>
              </a:ln>
            </c:spPr>
          </c:dPt>
          <c:dPt>
            <c:idx val="1"/>
            <c:bubble3D val="0"/>
            <c:spPr>
              <a:solidFill>
                <a:srgbClr val="FFFF99"/>
              </a:solidFill>
              <a:ln w="11286">
                <a:solidFill>
                  <a:schemeClr val="tx1"/>
                </a:solidFill>
                <a:prstDash val="solid"/>
              </a:ln>
            </c:spPr>
          </c:dPt>
          <c:dPt>
            <c:idx val="2"/>
            <c:bubble3D val="0"/>
            <c:spPr>
              <a:solidFill>
                <a:srgbClr val="CCFFFF"/>
              </a:solidFill>
              <a:ln w="11286">
                <a:solidFill>
                  <a:schemeClr val="tx1"/>
                </a:solidFill>
                <a:prstDash val="solid"/>
              </a:ln>
            </c:spPr>
          </c:dPt>
          <c:dPt>
            <c:idx val="3"/>
            <c:bubble3D val="0"/>
            <c:spPr>
              <a:solidFill>
                <a:srgbClr val="FFCC99"/>
              </a:solidFill>
              <a:ln w="11286">
                <a:solidFill>
                  <a:schemeClr val="tx1"/>
                </a:solidFill>
                <a:prstDash val="solid"/>
              </a:ln>
            </c:spPr>
          </c:dPt>
          <c:dPt>
            <c:idx val="4"/>
            <c:bubble3D val="0"/>
            <c:spPr>
              <a:solidFill>
                <a:srgbClr val="FF99CC"/>
              </a:solidFill>
              <a:ln w="11286">
                <a:solidFill>
                  <a:schemeClr val="tx1"/>
                </a:solidFill>
                <a:prstDash val="solid"/>
              </a:ln>
            </c:spPr>
          </c:dPt>
          <c:dPt>
            <c:idx val="5"/>
            <c:bubble3D val="0"/>
            <c:spPr>
              <a:solidFill>
                <a:srgbClr val="CCFFFF"/>
              </a:solidFill>
              <a:ln w="11286">
                <a:solidFill>
                  <a:schemeClr val="tx1"/>
                </a:solidFill>
                <a:prstDash val="solid"/>
              </a:ln>
            </c:spPr>
          </c:dPt>
          <c:dPt>
            <c:idx val="6"/>
            <c:bubble3D val="0"/>
            <c:spPr>
              <a:solidFill>
                <a:srgbClr val="FFCC99"/>
              </a:solidFill>
              <a:ln w="11286">
                <a:solidFill>
                  <a:schemeClr val="tx1"/>
                </a:solidFill>
                <a:prstDash val="solid"/>
              </a:ln>
            </c:spPr>
          </c:dPt>
          <c:dLbls>
            <c:numFmt formatCode="0%" sourceLinked="0"/>
            <c:spPr>
              <a:noFill/>
              <a:ln w="22571">
                <a:noFill/>
              </a:ln>
            </c:spPr>
            <c:txPr>
              <a:bodyPr/>
              <a:lstStyle/>
              <a:p>
                <a:pPr>
                  <a:defRPr sz="1422" b="1" i="0" u="none" strike="noStrike" baseline="0">
                    <a:solidFill>
                      <a:srgbClr val="FFFFFF"/>
                    </a:solidFill>
                    <a:latin typeface="Bookman Old Style"/>
                    <a:ea typeface="Bookman Old Style"/>
                    <a:cs typeface="Bookman Old Style"/>
                  </a:defRPr>
                </a:pPr>
                <a:endParaRPr lang="en-US"/>
              </a:p>
            </c:txPr>
            <c:dLblPos val="outEnd"/>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Sheet1!$B$2:$H$2</c:f>
              <c:numCache>
                <c:formatCode>General</c:formatCode>
                <c:ptCount val="4"/>
                <c:pt idx="0">
                  <c:v>1451</c:v>
                </c:pt>
                <c:pt idx="1">
                  <c:v>237</c:v>
                </c:pt>
                <c:pt idx="2">
                  <c:v>594</c:v>
                </c:pt>
                <c:pt idx="3">
                  <c:v>448</c:v>
                </c:pt>
              </c:numCache>
            </c:numRef>
          </c:val>
        </c:ser>
        <c:ser>
          <c:idx val="1"/>
          <c:order val="1"/>
          <c:tx>
            <c:strRef>
              <c:f>Sheet1!$A$3</c:f>
              <c:strCache>
                <c:ptCount val="1"/>
              </c:strCache>
            </c:strRef>
          </c:tx>
          <c:spPr>
            <a:solidFill>
              <a:schemeClr val="accent2"/>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dPt>
          <c:dPt>
            <c:idx val="2"/>
            <c:bubble3D val="0"/>
            <c:spPr>
              <a:solidFill>
                <a:schemeClr val="hlink"/>
              </a:solidFill>
              <a:ln w="11286">
                <a:solidFill>
                  <a:schemeClr val="tx1"/>
                </a:solidFill>
                <a:prstDash val="solid"/>
              </a:ln>
            </c:spPr>
          </c:dPt>
          <c:dPt>
            <c:idx val="3"/>
            <c:bubble3D val="0"/>
            <c:spPr>
              <a:solidFill>
                <a:schemeClr val="folHlink"/>
              </a:solidFill>
              <a:ln w="11286">
                <a:solidFill>
                  <a:schemeClr val="tx1"/>
                </a:solidFill>
                <a:prstDash val="solid"/>
              </a:ln>
            </c:spPr>
          </c:dPt>
          <c:dLbls>
            <c:numFmt formatCode="0%" sourceLinked="0"/>
            <c:spPr>
              <a:noFill/>
              <a:ln w="22571">
                <a:noFill/>
              </a:ln>
            </c:spPr>
            <c:txPr>
              <a:bodyPr/>
              <a:lstStyle/>
              <a:p>
                <a:pPr>
                  <a:defRPr sz="1533"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Sheet1!$B$3:$H$3</c:f>
              <c:numCache>
                <c:formatCode>General</c:formatCode>
                <c:ptCount val="4"/>
              </c:numCache>
            </c:numRef>
          </c:val>
        </c:ser>
        <c:ser>
          <c:idx val="2"/>
          <c:order val="2"/>
          <c:tx>
            <c:strRef>
              <c:f>Sheet1!$A$4</c:f>
              <c:strCache>
                <c:ptCount val="1"/>
              </c:strCache>
            </c:strRef>
          </c:tx>
          <c:spPr>
            <a:solidFill>
              <a:schemeClr val="hlink"/>
            </a:solidFill>
            <a:ln w="11286">
              <a:solidFill>
                <a:schemeClr val="tx1"/>
              </a:solidFill>
              <a:prstDash val="solid"/>
            </a:ln>
          </c:spPr>
          <c:dPt>
            <c:idx val="0"/>
            <c:bubble3D val="0"/>
            <c:spPr>
              <a:solidFill>
                <a:schemeClr val="accent1"/>
              </a:solidFill>
              <a:ln w="11286">
                <a:solidFill>
                  <a:schemeClr val="tx1"/>
                </a:solidFill>
                <a:prstDash val="solid"/>
              </a:ln>
            </c:spPr>
          </c:dPt>
          <c:dPt>
            <c:idx val="1"/>
            <c:bubble3D val="0"/>
            <c:spPr>
              <a:solidFill>
                <a:schemeClr val="accent2"/>
              </a:solidFill>
              <a:ln w="11286">
                <a:solidFill>
                  <a:schemeClr val="tx1"/>
                </a:solidFill>
                <a:prstDash val="solid"/>
              </a:ln>
            </c:spPr>
          </c:dPt>
          <c:dPt>
            <c:idx val="2"/>
            <c:bubble3D val="0"/>
          </c:dPt>
          <c:dPt>
            <c:idx val="3"/>
            <c:bubble3D val="0"/>
            <c:spPr>
              <a:solidFill>
                <a:schemeClr val="folHlink"/>
              </a:solidFill>
              <a:ln w="11286">
                <a:solidFill>
                  <a:schemeClr val="tx1"/>
                </a:solidFill>
                <a:prstDash val="solid"/>
              </a:ln>
            </c:spPr>
          </c:dPt>
          <c:dLbls>
            <c:numFmt formatCode="0%" sourceLinked="0"/>
            <c:spPr>
              <a:noFill/>
              <a:ln w="22571">
                <a:noFill/>
              </a:ln>
            </c:spPr>
            <c:txPr>
              <a:bodyPr/>
              <a:lstStyle/>
              <a:p>
                <a:pPr>
                  <a:defRPr sz="1533" b="1" i="0" u="none" strike="noStrike" baseline="0">
                    <a:solidFill>
                      <a:schemeClr val="tx1"/>
                    </a:solidFill>
                    <a:latin typeface="Times New Roman"/>
                    <a:ea typeface="Times New Roman"/>
                    <a:cs typeface="Times New Roman"/>
                  </a:defRPr>
                </a:pPr>
                <a:endParaRPr lang="en-US"/>
              </a:p>
            </c:txPr>
            <c:showLegendKey val="1"/>
            <c:showVal val="1"/>
            <c:showCatName val="1"/>
            <c:showSerName val="1"/>
            <c:showPercent val="1"/>
            <c:showBubbleSize val="1"/>
            <c:showLeaderLines val="1"/>
          </c:dLbls>
          <c:cat>
            <c:strRef>
              <c:f>Sheet1!$B$1:$H$1</c:f>
              <c:strCache>
                <c:ptCount val="4"/>
                <c:pt idx="0">
                  <c:v>Mandatory</c:v>
                </c:pt>
                <c:pt idx="1">
                  <c:v>Net Interest</c:v>
                </c:pt>
                <c:pt idx="2">
                  <c:v>Security Discretionary</c:v>
                </c:pt>
                <c:pt idx="3">
                  <c:v>Non-Security Discretionary</c:v>
                </c:pt>
              </c:strCache>
            </c:strRef>
          </c:cat>
          <c:val>
            <c:numRef>
              <c:f>Sheet1!$B$4:$H$4</c:f>
              <c:numCache>
                <c:formatCode>General</c:formatCode>
                <c:ptCount val="4"/>
              </c:numCache>
            </c:numRef>
          </c:val>
        </c:ser>
        <c:dLbls>
          <c:showLegendKey val="1"/>
          <c:showVal val="1"/>
          <c:showCatName val="1"/>
          <c:showSerName val="1"/>
          <c:showPercent val="1"/>
          <c:showBubbleSize val="1"/>
          <c:showLeaderLines val="1"/>
        </c:dLbls>
      </c:pie3DChart>
      <c:spPr>
        <a:noFill/>
        <a:ln w="22571">
          <a:noFill/>
        </a:ln>
      </c:spPr>
    </c:plotArea>
    <c:legend>
      <c:legendPos val="b"/>
      <c:layout>
        <c:manualLayout>
          <c:xMode val="edge"/>
          <c:yMode val="edge"/>
          <c:x val="3.4090909090909089E-3"/>
          <c:y val="0.84828711256117451"/>
          <c:w val="0.99431818181818177"/>
          <c:h val="0.1500815660685155"/>
        </c:manualLayout>
      </c:layout>
      <c:overlay val="1"/>
      <c:spPr>
        <a:noFill/>
        <a:ln w="22571">
          <a:noFill/>
        </a:ln>
      </c:spPr>
      <c:txPr>
        <a:bodyPr/>
        <a:lstStyle/>
        <a:p>
          <a:pPr>
            <a:defRPr sz="1306" b="1" i="0" u="none" strike="noStrike" baseline="0">
              <a:solidFill>
                <a:srgbClr val="FFFFFF"/>
              </a:solidFill>
              <a:latin typeface="Bookman Old Style"/>
              <a:ea typeface="Bookman Old Style"/>
              <a:cs typeface="Bookman Old Style"/>
            </a:defRPr>
          </a:pPr>
          <a:endParaRPr lang="en-US"/>
        </a:p>
      </c:txPr>
    </c:legend>
    <c:plotVisOnly val="1"/>
    <c:dispBlanksAs val="zero"/>
    <c:showDLblsOverMax val="1"/>
  </c:chart>
  <c:spPr>
    <a:noFill/>
    <a:ln>
      <a:noFill/>
    </a:ln>
  </c:spPr>
  <c:txPr>
    <a:bodyPr/>
    <a:lstStyle/>
    <a:p>
      <a:pPr>
        <a:defRPr sz="1533"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939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5939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939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097F0020-1DE9-4DE6-BA40-2632A2A0DD2F}" type="slidenum">
              <a:rPr lang="en-US"/>
              <a:pPr>
                <a:defRPr/>
              </a:pPr>
              <a:t>‹#›</a:t>
            </a:fld>
            <a:endParaRPr lang="en-US" dirty="0"/>
          </a:p>
        </p:txBody>
      </p:sp>
    </p:spTree>
    <p:extLst>
      <p:ext uri="{BB962C8B-B14F-4D97-AF65-F5344CB8AC3E}">
        <p14:creationId xmlns:p14="http://schemas.microsoft.com/office/powerpoint/2010/main" val="2995994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4C25B57-E284-454D-AF17-4DBCBE1B400B}" type="slidenum">
              <a:rPr lang="en-US"/>
              <a:pPr>
                <a:defRPr/>
              </a:pPr>
              <a:t>‹#›</a:t>
            </a:fld>
            <a:endParaRPr lang="en-US" dirty="0"/>
          </a:p>
        </p:txBody>
      </p:sp>
    </p:spTree>
    <p:extLst>
      <p:ext uri="{BB962C8B-B14F-4D97-AF65-F5344CB8AC3E}">
        <p14:creationId xmlns:p14="http://schemas.microsoft.com/office/powerpoint/2010/main" val="23324802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817E6D3A-305C-420C-B359-82FE56662A7D}" type="slidenum">
              <a:rPr lang="en-US" smtClean="0"/>
              <a:pPr/>
              <a:t>1</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en-US" dirty="0"/>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en-US" dirty="0"/>
            </a:p>
          </p:txBody>
        </p:sp>
      </p:grpSp>
      <p:sp>
        <p:nvSpPr>
          <p:cNvPr id="184325"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84329" name="Rectangle 9"/>
          <p:cNvSpPr>
            <a:spLocks noGrp="1" noChangeArrowheads="1"/>
          </p:cNvSpPr>
          <p:nvPr>
            <p:ph type="ctrTitle" sz="quarter"/>
          </p:nvPr>
        </p:nvSpPr>
        <p:spPr>
          <a:xfrm>
            <a:off x="685800" y="1768475"/>
            <a:ext cx="7772400" cy="1736725"/>
          </a:xfrm>
        </p:spPr>
        <p:txBody>
          <a:bodyPr anchor="b" anchorCtr="1"/>
          <a:lstStyle>
            <a:lvl1pPr>
              <a:defRPr sz="5400"/>
            </a:lvl1pPr>
          </a:lstStyle>
          <a:p>
            <a:r>
              <a:rPr lang="en-US"/>
              <a:t>Click to edit Master title style</a:t>
            </a:r>
          </a:p>
        </p:txBody>
      </p:sp>
      <p:sp>
        <p:nvSpPr>
          <p:cNvPr id="7" name="Rectangle 6"/>
          <p:cNvSpPr>
            <a:spLocks noGrp="1" noChangeArrowheads="1"/>
          </p:cNvSpPr>
          <p:nvPr>
            <p:ph type="dt" sz="quarter" idx="10"/>
          </p:nvPr>
        </p:nvSpPr>
        <p:spPr/>
        <p:txBody>
          <a:bodyPr/>
          <a:lstStyle>
            <a:lvl1pPr>
              <a:defRPr/>
            </a:lvl1pPr>
          </a:lstStyle>
          <a:p>
            <a:pPr>
              <a:defRPr/>
            </a:pPr>
            <a:endParaRPr lang="en-US"/>
          </a:p>
        </p:txBody>
      </p:sp>
      <p:sp>
        <p:nvSpPr>
          <p:cNvPr id="8" name="Rectangle 7"/>
          <p:cNvSpPr>
            <a:spLocks noGrp="1" noChangeArrowheads="1"/>
          </p:cNvSpPr>
          <p:nvPr>
            <p:ph type="ftr" sz="quarter" idx="11"/>
          </p:nvPr>
        </p:nvSpPr>
        <p:spPr/>
        <p:txBody>
          <a:bodyPr/>
          <a:lstStyle>
            <a:lvl1pPr>
              <a:defRPr/>
            </a:lvl1pPr>
          </a:lstStyle>
          <a:p>
            <a:pPr>
              <a:defRPr/>
            </a:pPr>
            <a:endParaRPr lang="en-US"/>
          </a:p>
        </p:txBody>
      </p:sp>
      <p:sp>
        <p:nvSpPr>
          <p:cNvPr id="9" name="Rectangle 8"/>
          <p:cNvSpPr>
            <a:spLocks noGrp="1" noChangeArrowheads="1"/>
          </p:cNvSpPr>
          <p:nvPr>
            <p:ph type="sldNum" sz="quarter" idx="12"/>
          </p:nvPr>
        </p:nvSpPr>
        <p:spPr/>
        <p:txBody>
          <a:bodyPr/>
          <a:lstStyle>
            <a:lvl1pPr>
              <a:defRPr/>
            </a:lvl1pPr>
          </a:lstStyle>
          <a:p>
            <a:pPr>
              <a:defRPr/>
            </a:pPr>
            <a:fld id="{3D7A3C82-6DA6-4E70-A982-859DB79EE51D}" type="slidenum">
              <a:rPr lang="en-US"/>
              <a:pPr>
                <a:defRPr/>
              </a:pPr>
              <a:t>‹#›</a:t>
            </a:fld>
            <a:endParaRPr lang="en-US" dirty="0"/>
          </a:p>
        </p:txBody>
      </p:sp>
    </p:spTree>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957B0DBA-890F-4EDE-98E2-15210FFCE05E}" type="slidenum">
              <a:rPr lang="en-US"/>
              <a:pPr>
                <a:defRPr/>
              </a:pPr>
              <a:t>‹#›</a:t>
            </a:fld>
            <a:endParaRPr lang="en-US" dirty="0"/>
          </a:p>
        </p:txBody>
      </p:sp>
    </p:spTree>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7ACF8B7B-5E4D-40F6-AA42-F51A212AAF4F}" type="slidenum">
              <a:rPr lang="en-US"/>
              <a:pPr>
                <a:defRPr/>
              </a:pPr>
              <a:t>‹#›</a:t>
            </a:fld>
            <a:endParaRPr lang="en-US" dirty="0"/>
          </a:p>
        </p:txBody>
      </p:sp>
    </p:spTree>
  </p:cSld>
  <p:clrMapOvr>
    <a:masterClrMapping/>
  </p:clrMapOvr>
  <p:transition>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9D709EE0-156A-4489-8824-4DFA7B313302}" type="slidenum">
              <a:rPr lang="en-US"/>
              <a:pPr>
                <a:defRPr/>
              </a:pPr>
              <a:t>‹#›</a:t>
            </a:fld>
            <a:endParaRPr lang="en-US" dirty="0"/>
          </a:p>
        </p:txBody>
      </p:sp>
    </p:spTree>
  </p:cSld>
  <p:clrMapOvr>
    <a:masterClrMapping/>
  </p:clrMapOvr>
  <p:transition>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228600" y="1676400"/>
            <a:ext cx="8686800" cy="4876800"/>
          </a:xfrm>
        </p:spPr>
        <p:txBody>
          <a:bodyPr/>
          <a:lstStyle/>
          <a:p>
            <a:pPr lvl="0"/>
            <a:endParaRPr lang="en-US" noProof="0" smtClean="0"/>
          </a:p>
        </p:txBody>
      </p:sp>
    </p:spTree>
  </p:cSld>
  <p:clrMapOvr>
    <a:masterClrMapping/>
  </p:clrMapOvr>
  <p:transitio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3AE4457-EFBC-43E7-9B16-DF7EF2D146AF}" type="slidenum">
              <a:rPr lang="en-US" smtClean="0"/>
              <a:pPr>
                <a:defRPr/>
              </a:pPr>
              <a:t>‹#›</a:t>
            </a:fld>
            <a:endParaRPr lang="en-US" dirty="0"/>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cove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6798ED-CEBD-4FA8-86E2-30E91BBD135E}"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pPr>
              <a:defRPr/>
            </a:pPr>
            <a:endParaRPr lang="en-US"/>
          </a:p>
        </p:txBody>
      </p:sp>
      <p:sp>
        <p:nvSpPr>
          <p:cNvPr id="91" name="Footer Placeholder 90"/>
          <p:cNvSpPr>
            <a:spLocks noGrp="1"/>
          </p:cNvSpPr>
          <p:nvPr>
            <p:ph type="ftr" sz="quarter" idx="11"/>
          </p:nvPr>
        </p:nvSpPr>
        <p:spPr/>
        <p:txBody>
          <a:bodyPr/>
          <a:lstStyle/>
          <a:p>
            <a:pPr>
              <a:defRPr/>
            </a:pPr>
            <a:endParaRPr lang="en-US"/>
          </a:p>
        </p:txBody>
      </p:sp>
      <p:sp>
        <p:nvSpPr>
          <p:cNvPr id="92" name="Slide Number Placeholder 91"/>
          <p:cNvSpPr>
            <a:spLocks noGrp="1"/>
          </p:cNvSpPr>
          <p:nvPr>
            <p:ph type="sldNum" sz="quarter" idx="12"/>
          </p:nvPr>
        </p:nvSpPr>
        <p:spPr/>
        <p:txBody>
          <a:bodyPr/>
          <a:lstStyle/>
          <a:p>
            <a:pPr>
              <a:defRPr/>
            </a:pPr>
            <a:fld id="{6C8ED3F4-94DC-4532-8206-835E9E718D62}" type="slidenum">
              <a:rPr lang="en-US" smtClean="0"/>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cove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D90B7A9-FB4F-40FB-8A26-88CC97660BC9}"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709E5ED-E7BB-49AF-8E31-BB8C91A4B3D2}"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F7482BBD-CF68-4381-86BC-BBC25663E95F}"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BB98F75F-2B19-4E09-870A-6FA25D2407BC}" type="slidenum">
              <a:rPr lang="en-US"/>
              <a:pPr>
                <a:defRPr/>
              </a:pPr>
              <a:t>‹#›</a:t>
            </a:fld>
            <a:endParaRPr lang="en-US" dirty="0"/>
          </a:p>
        </p:txBody>
      </p:sp>
    </p:spTree>
  </p:cSld>
  <p:clrMapOvr>
    <a:masterClrMapping/>
  </p:clrMapOvr>
  <p:transition>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3805A9C0-4C07-49F9-B940-1DEBEEED8041}"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4B67715-9612-427A-8C23-886A9F2DB91E}" type="slidenum">
              <a:rPr lang="en-US" smtClean="0"/>
              <a:pPr>
                <a:defRPr/>
              </a:pPr>
              <a:t>‹#›</a:t>
            </a:fld>
            <a:endParaRPr lang="en-US" dirty="0"/>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cove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1B8E429-1E0C-450A-9DB7-67F802E2461F}" type="slidenum">
              <a:rPr lang="en-US" smtClean="0"/>
              <a:pPr>
                <a:defRPr/>
              </a:pPr>
              <a:t>‹#›</a:t>
            </a:fld>
            <a:endParaRPr lang="en-US" dirty="0"/>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cove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EE249A-C01C-441A-9196-4B79D4E93A52}"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A9B5E5E-2838-4D22-A371-8D255E9400B6}" type="slidenum">
              <a:rPr lang="en-US" smtClean="0"/>
              <a:pPr>
                <a:defRPr/>
              </a:pPr>
              <a:t>‹#›</a:t>
            </a:fld>
            <a:endParaRPr lang="en-US" dirty="0"/>
          </a:p>
        </p:txBody>
      </p:sp>
    </p:spTree>
  </p:cSld>
  <p:clrMapOvr>
    <a:masterClrMapping/>
  </p:clrMapOvr>
  <p:transition>
    <p:cove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9062939-8DFC-4AFE-BAB0-CCD46FCB5337}" type="slidenum">
              <a:rPr lang="en-US"/>
              <a:pPr>
                <a:defRPr/>
              </a:pPr>
              <a:t>‹#›</a:t>
            </a:fld>
            <a:endParaRPr lang="en-US" dirty="0"/>
          </a:p>
        </p:txBody>
      </p:sp>
    </p:spTree>
  </p:cSld>
  <p:clrMapOvr>
    <a:masterClrMapping/>
  </p:clrMapOvr>
  <p:transition>
    <p:cove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685800" y="1981200"/>
            <a:ext cx="3810000" cy="4114800"/>
          </a:xfrm>
        </p:spPr>
        <p:txBody>
          <a:bodyPr/>
          <a:lstStyle/>
          <a:p>
            <a:pPr lvl="0"/>
            <a:endParaRPr lang="en-US" noProof="0" dirty="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783D9D6-F963-47B5-902A-9FEB6A18A15E}" type="slidenum">
              <a:rPr lang="en-US"/>
              <a:pPr>
                <a:defRPr/>
              </a:pPr>
              <a:t>‹#›</a:t>
            </a:fld>
            <a:endParaRPr lang="en-US" dirty="0"/>
          </a:p>
        </p:txBody>
      </p:sp>
    </p:spTree>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endParaRPr 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en-US"/>
          </a:p>
        </p:txBody>
      </p:sp>
      <p:sp>
        <p:nvSpPr>
          <p:cNvPr id="6" name="Rectangle 9"/>
          <p:cNvSpPr>
            <a:spLocks noGrp="1" noChangeArrowheads="1"/>
          </p:cNvSpPr>
          <p:nvPr>
            <p:ph type="sldNum" sz="quarter" idx="12"/>
          </p:nvPr>
        </p:nvSpPr>
        <p:spPr>
          <a:ln/>
        </p:spPr>
        <p:txBody>
          <a:bodyPr/>
          <a:lstStyle>
            <a:lvl1pPr>
              <a:defRPr/>
            </a:lvl1pPr>
          </a:lstStyle>
          <a:p>
            <a:pPr>
              <a:defRPr/>
            </a:pPr>
            <a:fld id="{16D8142C-6D1C-4951-8B75-7E07EA07E983}" type="slidenum">
              <a:rPr lang="en-US"/>
              <a:pPr>
                <a:defRPr/>
              </a:pPr>
              <a:t>‹#›</a:t>
            </a:fld>
            <a:endParaRPr lang="en-US" dirty="0"/>
          </a:p>
        </p:txBody>
      </p:sp>
    </p:spTree>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1CC5534C-1A8F-4770-B646-364B9DC4E1DE}" type="slidenum">
              <a:rPr lang="en-US"/>
              <a:pPr>
                <a:defRPr/>
              </a:pPr>
              <a:t>‹#›</a:t>
            </a:fld>
            <a:endParaRPr lang="en-US" dirty="0"/>
          </a:p>
        </p:txBody>
      </p:sp>
    </p:spTree>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en-US"/>
          </a:p>
        </p:txBody>
      </p:sp>
      <p:sp>
        <p:nvSpPr>
          <p:cNvPr id="9" name="Rectangle 9"/>
          <p:cNvSpPr>
            <a:spLocks noGrp="1" noChangeArrowheads="1"/>
          </p:cNvSpPr>
          <p:nvPr>
            <p:ph type="sldNum" sz="quarter" idx="12"/>
          </p:nvPr>
        </p:nvSpPr>
        <p:spPr>
          <a:ln/>
        </p:spPr>
        <p:txBody>
          <a:bodyPr/>
          <a:lstStyle>
            <a:lvl1pPr>
              <a:defRPr/>
            </a:lvl1pPr>
          </a:lstStyle>
          <a:p>
            <a:pPr>
              <a:defRPr/>
            </a:pPr>
            <a:fld id="{3C072734-70E8-4C6A-9390-16F2B783646B}" type="slidenum">
              <a:rPr lang="en-US"/>
              <a:pPr>
                <a:defRPr/>
              </a:pPr>
              <a:t>‹#›</a:t>
            </a:fld>
            <a:endParaRPr lang="en-US" dirty="0"/>
          </a:p>
        </p:txBody>
      </p:sp>
    </p:spTree>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en-US"/>
          </a:p>
        </p:txBody>
      </p:sp>
      <p:sp>
        <p:nvSpPr>
          <p:cNvPr id="5" name="Rectangle 9"/>
          <p:cNvSpPr>
            <a:spLocks noGrp="1" noChangeArrowheads="1"/>
          </p:cNvSpPr>
          <p:nvPr>
            <p:ph type="sldNum" sz="quarter" idx="12"/>
          </p:nvPr>
        </p:nvSpPr>
        <p:spPr>
          <a:ln/>
        </p:spPr>
        <p:txBody>
          <a:bodyPr/>
          <a:lstStyle>
            <a:lvl1pPr>
              <a:defRPr/>
            </a:lvl1pPr>
          </a:lstStyle>
          <a:p>
            <a:pPr>
              <a:defRPr/>
            </a:pPr>
            <a:fld id="{7B6FA070-D26E-466E-9802-BBE244157B0A}" type="slidenum">
              <a:rPr lang="en-US"/>
              <a:pPr>
                <a:defRPr/>
              </a:pPr>
              <a:t>‹#›</a:t>
            </a:fld>
            <a:endParaRPr lang="en-US" dirty="0"/>
          </a:p>
        </p:txBody>
      </p:sp>
    </p:spTree>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en-US"/>
          </a:p>
        </p:txBody>
      </p:sp>
      <p:sp>
        <p:nvSpPr>
          <p:cNvPr id="4" name="Rectangle 9"/>
          <p:cNvSpPr>
            <a:spLocks noGrp="1" noChangeArrowheads="1"/>
          </p:cNvSpPr>
          <p:nvPr>
            <p:ph type="sldNum" sz="quarter" idx="12"/>
          </p:nvPr>
        </p:nvSpPr>
        <p:spPr>
          <a:ln/>
        </p:spPr>
        <p:txBody>
          <a:bodyPr/>
          <a:lstStyle>
            <a:lvl1pPr>
              <a:defRPr/>
            </a:lvl1pPr>
          </a:lstStyle>
          <a:p>
            <a:pPr>
              <a:defRPr/>
            </a:pPr>
            <a:fld id="{25240856-3B23-48F8-8CAA-DDE922E0235B}" type="slidenum">
              <a:rPr lang="en-US"/>
              <a:pPr>
                <a:defRPr/>
              </a:pPr>
              <a:t>‹#›</a:t>
            </a:fld>
            <a:endParaRPr lang="en-US" dirty="0"/>
          </a:p>
        </p:txBody>
      </p:sp>
    </p:spTree>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983151DB-E87F-43A1-BD62-3EA627B43736}" type="slidenum">
              <a:rPr lang="en-US"/>
              <a:pPr>
                <a:defRPr/>
              </a:pPr>
              <a:t>‹#›</a:t>
            </a:fld>
            <a:endParaRPr lang="en-US" dirty="0"/>
          </a:p>
        </p:txBody>
      </p:sp>
    </p:spTree>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en-US"/>
          </a:p>
        </p:txBody>
      </p:sp>
      <p:sp>
        <p:nvSpPr>
          <p:cNvPr id="7" name="Rectangle 9"/>
          <p:cNvSpPr>
            <a:spLocks noGrp="1" noChangeArrowheads="1"/>
          </p:cNvSpPr>
          <p:nvPr>
            <p:ph type="sldNum" sz="quarter" idx="12"/>
          </p:nvPr>
        </p:nvSpPr>
        <p:spPr>
          <a:ln/>
        </p:spPr>
        <p:txBody>
          <a:bodyPr/>
          <a:lstStyle>
            <a:lvl1pPr>
              <a:defRPr/>
            </a:lvl1pPr>
          </a:lstStyle>
          <a:p>
            <a:pPr>
              <a:defRPr/>
            </a:pPr>
            <a:fld id="{717940FC-B97F-421E-AE0E-69BAA1D7F698}" type="slidenum">
              <a:rPr lang="en-US"/>
              <a:pPr>
                <a:defRPr/>
              </a:pPr>
              <a:t>‹#›</a:t>
            </a:fld>
            <a:endParaRPr lang="en-US" dirty="0"/>
          </a:p>
        </p:txBody>
      </p:sp>
    </p:spTree>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7242175" cy="1981200"/>
            <a:chOff x="0" y="0"/>
            <a:chExt cx="4562" cy="1248"/>
          </a:xfrm>
        </p:grpSpPr>
        <p:sp>
          <p:nvSpPr>
            <p:cNvPr id="183299"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en-US" dirty="0"/>
            </a:p>
          </p:txBody>
        </p:sp>
        <p:sp>
          <p:nvSpPr>
            <p:cNvPr id="183300"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dirty="0"/>
            </a:p>
          </p:txBody>
        </p:sp>
      </p:grpSp>
      <p:sp>
        <p:nvSpPr>
          <p:cNvPr id="183301"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3302"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3303"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latin typeface="+mn-lt"/>
              </a:defRPr>
            </a:lvl1pPr>
          </a:lstStyle>
          <a:p>
            <a:pPr>
              <a:defRPr/>
            </a:pPr>
            <a:endParaRPr lang="en-US"/>
          </a:p>
        </p:txBody>
      </p:sp>
      <p:sp>
        <p:nvSpPr>
          <p:cNvPr id="183304"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mn-lt"/>
              </a:defRPr>
            </a:lvl1pPr>
          </a:lstStyle>
          <a:p>
            <a:pPr>
              <a:defRPr/>
            </a:pPr>
            <a:endParaRPr lang="en-US"/>
          </a:p>
        </p:txBody>
      </p:sp>
      <p:sp>
        <p:nvSpPr>
          <p:cNvPr id="183305"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latin typeface="+mn-lt"/>
              </a:defRPr>
            </a:lvl1pPr>
          </a:lstStyle>
          <a:p>
            <a:pPr>
              <a:defRPr/>
            </a:pPr>
            <a:fld id="{EE739D1A-AF90-4C97-942F-CAD34E690116}" type="slidenum">
              <a:rPr lang="en-US"/>
              <a:pPr>
                <a:defRPr/>
              </a:pPr>
              <a:t>‹#›</a:t>
            </a:fld>
            <a:endParaRPr lang="en-US" dirty="0"/>
          </a:p>
        </p:txBody>
      </p:sp>
    </p:spTree>
  </p:cSld>
  <p:clrMap bg1="dk2" tx1="lt1" bg2="dk1" tx2="lt2" accent1="accent1" accent2="accent2" accent3="accent3" accent4="accent4" accent5="accent5" accent6="accent6" hlink="hlink" folHlink="folHlink"/>
  <p:sldLayoutIdLst>
    <p:sldLayoutId id="2147484211" r:id="rId1"/>
    <p:sldLayoutId id="2147484200" r:id="rId2"/>
    <p:sldLayoutId id="2147484201" r:id="rId3"/>
    <p:sldLayoutId id="2147484202" r:id="rId4"/>
    <p:sldLayoutId id="2147484203" r:id="rId5"/>
    <p:sldLayoutId id="2147484204" r:id="rId6"/>
    <p:sldLayoutId id="2147484205" r:id="rId7"/>
    <p:sldLayoutId id="2147484206" r:id="rId8"/>
    <p:sldLayoutId id="2147484207" r:id="rId9"/>
    <p:sldLayoutId id="2147484208" r:id="rId10"/>
    <p:sldLayoutId id="2147484209" r:id="rId11"/>
    <p:sldLayoutId id="2147484210" r:id="rId12"/>
    <p:sldLayoutId id="2147484212" r:id="rId13"/>
  </p:sldLayoutIdLst>
  <p:transition>
    <p:cover/>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EE739D1A-AF90-4C97-942F-CAD34E690116}" type="slidenum">
              <a:rPr lang="en-US" smtClean="0"/>
              <a:pPr>
                <a:defRPr/>
              </a:pPr>
              <a:t>‹#›</a:t>
            </a:fld>
            <a:endParaRPr lang="en-US" dirty="0"/>
          </a:p>
        </p:txBody>
      </p:sp>
    </p:spTree>
  </p:cSld>
  <p:clrMap bg1="dk1" tx1="lt1" bg2="dk2" tx2="lt2" accent1="accent1" accent2="accent2" accent3="accent3" accent4="accent4" accent5="accent5" accent6="accent6" hlink="hlink" folHlink="folHlink"/>
  <p:sldLayoutIdLst>
    <p:sldLayoutId id="2147484242" r:id="rId1"/>
    <p:sldLayoutId id="2147484243" r:id="rId2"/>
    <p:sldLayoutId id="2147484244" r:id="rId3"/>
    <p:sldLayoutId id="2147484245" r:id="rId4"/>
    <p:sldLayoutId id="2147484246" r:id="rId5"/>
    <p:sldLayoutId id="2147484247" r:id="rId6"/>
    <p:sldLayoutId id="2147484248" r:id="rId7"/>
    <p:sldLayoutId id="2147484249" r:id="rId8"/>
    <p:sldLayoutId id="2147484250" r:id="rId9"/>
    <p:sldLayoutId id="2147484251" r:id="rId10"/>
    <p:sldLayoutId id="2147484252" r:id="rId11"/>
    <p:sldLayoutId id="2147484253" r:id="rId12"/>
    <p:sldLayoutId id="2147484254" r:id="rId13"/>
  </p:sldLayoutIdLst>
  <p:transition>
    <p:cover/>
  </p:transition>
  <p:timing>
    <p:tnLst>
      <p:par>
        <p:cTn id="1" dur="indefinite" restart="never" nodeType="tmRoot"/>
      </p:par>
    </p:tnLst>
  </p:timing>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spanarchives.org/library/includes/templates/library/flash_popup.php?pID=284843-3&amp;clipStart=&amp;clipStop=" TargetMode="External"/><Relationship Id="rId7" Type="http://schemas.openxmlformats.org/officeDocument/2006/relationships/hyperlink" Target="http://www.youtube.com/watch?v=UI8r0nOC5nM&amp;feature=related"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www.youtube.com/watch?v=iSTM5z8SRDE" TargetMode="External"/><Relationship Id="rId5" Type="http://schemas.openxmlformats.org/officeDocument/2006/relationships/hyperlink" Target="http://www.youtube.com/watch?v=skJ4oY_SXNU" TargetMode="External"/><Relationship Id="rId4" Type="http://schemas.openxmlformats.org/officeDocument/2006/relationships/hyperlink" Target="http://www.livingroomcandidate.org/commercials/issue/taxes"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upload.wikimedia.org/wikipedia/en/6/64/GAO_Slide.pn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Microsoft_Word_97_-_2003_Document3.doc"/><Relationship Id="rId3" Type="http://schemas.openxmlformats.org/officeDocument/2006/relationships/oleObject" Target="../embeddings/Microsoft_Word_97_-_2003_Document1.doc"/><Relationship Id="rId7" Type="http://schemas.openxmlformats.org/officeDocument/2006/relationships/image" Target="../media/image8.wmf"/><Relationship Id="rId2" Type="http://schemas.openxmlformats.org/officeDocument/2006/relationships/slideLayout" Target="../slideLayouts/slideLayout25.xml"/><Relationship Id="rId1" Type="http://schemas.openxmlformats.org/officeDocument/2006/relationships/vmlDrawing" Target="../drawings/vmlDrawing1.vml"/><Relationship Id="rId6" Type="http://schemas.openxmlformats.org/officeDocument/2006/relationships/oleObject" Target="../embeddings/Microsoft_Word_97_-_2003_Document2.doc"/><Relationship Id="rId5" Type="http://schemas.openxmlformats.org/officeDocument/2006/relationships/image" Target="../media/image10.png"/><Relationship Id="rId4" Type="http://schemas.openxmlformats.org/officeDocument/2006/relationships/image" Target="../media/image7.wmf"/><Relationship Id="rId9" Type="http://schemas.openxmlformats.org/officeDocument/2006/relationships/image" Target="../media/image9.wmf"/></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eoearth.org/image/Society%E2%80%99s_Production_Possibilities_Frontier_graph.gif" TargetMode="Externa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3400" y="838200"/>
            <a:ext cx="8458200" cy="4495800"/>
          </a:xfrm>
        </p:spPr>
        <p:txBody>
          <a:bodyPr/>
          <a:lstStyle/>
          <a:p>
            <a:pPr>
              <a:defRPr/>
            </a:pPr>
            <a:r>
              <a:rPr lang="en-US" sz="12900" b="1" dirty="0">
                <a:effectLst>
                  <a:outerShdw blurRad="38100" dist="38100" dir="2700000" algn="tl">
                    <a:srgbClr val="FFFFFF"/>
                  </a:outerShdw>
                </a:effectLst>
                <a:latin typeface="Bradley Hand ITC" pitchFamily="66" charset="0"/>
              </a:rPr>
              <a:t>W</a:t>
            </a:r>
            <a:r>
              <a:rPr lang="en-US" sz="12900" b="1" dirty="0" smtClean="0">
                <a:effectLst>
                  <a:outerShdw blurRad="38100" dist="38100" dir="2700000" algn="tl">
                    <a:srgbClr val="FFFFFF"/>
                  </a:outerShdw>
                </a:effectLst>
                <a:latin typeface="Bradley Hand ITC" pitchFamily="66" charset="0"/>
              </a:rPr>
              <a:t>hat </a:t>
            </a:r>
            <a:r>
              <a:rPr lang="en-US" sz="12900" b="1" dirty="0" smtClean="0">
                <a:effectLst>
                  <a:outerShdw blurRad="38100" dist="38100" dir="2700000" algn="tl">
                    <a:srgbClr val="FFFFFF"/>
                  </a:outerShdw>
                </a:effectLst>
                <a:latin typeface="Bradley Hand ITC" pitchFamily="66" charset="0"/>
              </a:rPr>
              <a:t>is Economics?</a:t>
            </a:r>
            <a:endParaRPr lang="en-US" dirty="0" smtClean="0"/>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8229600" cy="1143000"/>
          </a:xfrm>
        </p:spPr>
        <p:txBody>
          <a:bodyPr/>
          <a:lstStyle/>
          <a:p>
            <a:pPr>
              <a:defRPr/>
            </a:pPr>
            <a:r>
              <a:rPr lang="en-US" dirty="0" smtClean="0"/>
              <a:t>Tax Activity	</a:t>
            </a:r>
            <a:endParaRPr lang="en-US" dirty="0"/>
          </a:p>
        </p:txBody>
      </p:sp>
      <p:sp>
        <p:nvSpPr>
          <p:cNvPr id="3" name="Content Placeholder 2"/>
          <p:cNvSpPr>
            <a:spLocks noGrp="1"/>
          </p:cNvSpPr>
          <p:nvPr>
            <p:ph idx="1"/>
          </p:nvPr>
        </p:nvSpPr>
        <p:spPr>
          <a:xfrm>
            <a:off x="457200" y="2057400"/>
            <a:ext cx="8229600" cy="4495800"/>
          </a:xfrm>
        </p:spPr>
        <p:txBody>
          <a:bodyPr/>
          <a:lstStyle/>
          <a:p>
            <a:pPr>
              <a:defRPr/>
            </a:pPr>
            <a:r>
              <a:rPr lang="en-US" dirty="0" smtClean="0"/>
              <a:t>Person A (Low-Income)- $15,000</a:t>
            </a:r>
          </a:p>
          <a:p>
            <a:pPr>
              <a:defRPr/>
            </a:pPr>
            <a:endParaRPr lang="en-US" dirty="0" smtClean="0"/>
          </a:p>
          <a:p>
            <a:pPr>
              <a:defRPr/>
            </a:pPr>
            <a:r>
              <a:rPr lang="en-US" dirty="0" smtClean="0"/>
              <a:t>Person B (Middle-Income)- $75,000</a:t>
            </a:r>
          </a:p>
          <a:p>
            <a:pPr>
              <a:defRPr/>
            </a:pPr>
            <a:endParaRPr lang="en-US" dirty="0" smtClean="0"/>
          </a:p>
          <a:p>
            <a:pPr>
              <a:defRPr/>
            </a:pPr>
            <a:r>
              <a:rPr lang="en-US" dirty="0" smtClean="0"/>
              <a:t>Person C (High-Income)- $225,000</a:t>
            </a:r>
          </a:p>
          <a:p>
            <a:pPr>
              <a:defRPr/>
            </a:pPr>
            <a:endParaRPr lang="en-US" dirty="0" smtClean="0"/>
          </a:p>
          <a:p>
            <a:pPr>
              <a:defRPr/>
            </a:pPr>
            <a:endParaRPr lang="en-US" dirty="0"/>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457200" y="274638"/>
            <a:ext cx="6248400" cy="1143000"/>
          </a:xfrm>
        </p:spPr>
        <p:txBody>
          <a:bodyPr/>
          <a:lstStyle/>
          <a:p>
            <a:pPr eaLnBrk="1" hangingPunct="1">
              <a:defRPr/>
            </a:pPr>
            <a:r>
              <a:rPr lang="en-US" smtClean="0"/>
              <a:t>What is a “good” tax?</a:t>
            </a:r>
          </a:p>
        </p:txBody>
      </p:sp>
      <p:sp>
        <p:nvSpPr>
          <p:cNvPr id="132099" name="Rectangle 3"/>
          <p:cNvSpPr>
            <a:spLocks noGrp="1" noChangeArrowheads="1"/>
          </p:cNvSpPr>
          <p:nvPr>
            <p:ph type="body" idx="1"/>
          </p:nvPr>
        </p:nvSpPr>
        <p:spPr>
          <a:xfrm>
            <a:off x="457200" y="1981200"/>
            <a:ext cx="8229600" cy="4114800"/>
          </a:xfrm>
        </p:spPr>
        <p:txBody>
          <a:bodyPr/>
          <a:lstStyle/>
          <a:p>
            <a:pPr lvl="1" eaLnBrk="1" hangingPunct="1">
              <a:lnSpc>
                <a:spcPct val="90000"/>
              </a:lnSpc>
              <a:defRPr/>
            </a:pPr>
            <a:r>
              <a:rPr lang="en-US" altLang="en-US" sz="2400" dirty="0" smtClean="0">
                <a:solidFill>
                  <a:srgbClr val="000000"/>
                </a:solidFill>
                <a:effectLst>
                  <a:outerShdw blurRad="38100" dist="38100" dir="2700000" algn="tl">
                    <a:srgbClr val="FFFFFF"/>
                  </a:outerShdw>
                </a:effectLst>
              </a:rPr>
              <a:t>Simplicity</a:t>
            </a:r>
          </a:p>
          <a:p>
            <a:pPr lvl="2" eaLnBrk="1" hangingPunct="1">
              <a:lnSpc>
                <a:spcPct val="90000"/>
              </a:lnSpc>
              <a:defRPr/>
            </a:pPr>
            <a:r>
              <a:rPr lang="en-US" altLang="en-US" sz="2000" dirty="0" smtClean="0">
                <a:solidFill>
                  <a:srgbClr val="000000"/>
                </a:solidFill>
                <a:effectLst>
                  <a:outerShdw blurRad="38100" dist="38100" dir="2700000" algn="tl">
                    <a:srgbClr val="FFFFFF"/>
                  </a:outerShdw>
                </a:effectLst>
              </a:rPr>
              <a:t>Tax laws should be simple and easily understood.</a:t>
            </a:r>
          </a:p>
          <a:p>
            <a:pPr lvl="1" eaLnBrk="1" hangingPunct="1">
              <a:lnSpc>
                <a:spcPct val="90000"/>
              </a:lnSpc>
              <a:defRPr/>
            </a:pPr>
            <a:r>
              <a:rPr lang="en-US" altLang="en-US" sz="2400" dirty="0" smtClean="0">
                <a:solidFill>
                  <a:srgbClr val="000000"/>
                </a:solidFill>
                <a:effectLst>
                  <a:outerShdw blurRad="38100" dist="38100" dir="2700000" algn="tl">
                    <a:srgbClr val="FFFFFF"/>
                  </a:outerShdw>
                </a:effectLst>
              </a:rPr>
              <a:t>Economy</a:t>
            </a:r>
          </a:p>
          <a:p>
            <a:pPr lvl="2" eaLnBrk="1" hangingPunct="1">
              <a:lnSpc>
                <a:spcPct val="90000"/>
              </a:lnSpc>
              <a:defRPr/>
            </a:pPr>
            <a:r>
              <a:rPr lang="en-US" altLang="en-US" sz="2000" dirty="0" smtClean="0">
                <a:solidFill>
                  <a:srgbClr val="000000"/>
                </a:solidFill>
                <a:effectLst>
                  <a:outerShdw blurRad="38100" dist="38100" dir="2700000" algn="tl">
                    <a:srgbClr val="FFFFFF"/>
                  </a:outerShdw>
                </a:effectLst>
              </a:rPr>
              <a:t>Government administrators should be able to collect taxes without spending too much time or money.</a:t>
            </a:r>
          </a:p>
          <a:p>
            <a:pPr lvl="1" eaLnBrk="1" hangingPunct="1">
              <a:lnSpc>
                <a:spcPct val="90000"/>
              </a:lnSpc>
              <a:defRPr/>
            </a:pPr>
            <a:r>
              <a:rPr lang="en-US" altLang="en-US" sz="2400" dirty="0" smtClean="0">
                <a:solidFill>
                  <a:srgbClr val="000000"/>
                </a:solidFill>
                <a:effectLst>
                  <a:outerShdw blurRad="38100" dist="38100" dir="2700000" algn="tl">
                    <a:srgbClr val="FFFFFF"/>
                  </a:outerShdw>
                </a:effectLst>
              </a:rPr>
              <a:t>Certainty</a:t>
            </a:r>
          </a:p>
          <a:p>
            <a:pPr lvl="2" eaLnBrk="1" hangingPunct="1">
              <a:lnSpc>
                <a:spcPct val="90000"/>
              </a:lnSpc>
              <a:defRPr/>
            </a:pPr>
            <a:r>
              <a:rPr lang="en-US" altLang="en-US" sz="2000" dirty="0" smtClean="0">
                <a:solidFill>
                  <a:srgbClr val="000000"/>
                </a:solidFill>
                <a:effectLst>
                  <a:outerShdw blurRad="38100" dist="38100" dir="2700000" algn="tl">
                    <a:srgbClr val="FFFFFF"/>
                  </a:outerShdw>
                </a:effectLst>
              </a:rPr>
              <a:t>It should be clear to the taxpayer when the tax is due, how much is due, and how it should be paid.</a:t>
            </a:r>
          </a:p>
          <a:p>
            <a:pPr lvl="1" eaLnBrk="1" hangingPunct="1">
              <a:lnSpc>
                <a:spcPct val="90000"/>
              </a:lnSpc>
              <a:defRPr/>
            </a:pPr>
            <a:r>
              <a:rPr lang="en-US" altLang="en-US" sz="2400" dirty="0" smtClean="0">
                <a:solidFill>
                  <a:srgbClr val="000000"/>
                </a:solidFill>
                <a:effectLst>
                  <a:outerShdw blurRad="38100" dist="38100" dir="2700000" algn="tl">
                    <a:srgbClr val="FFFFFF"/>
                  </a:outerShdw>
                </a:effectLst>
              </a:rPr>
              <a:t>Equity</a:t>
            </a:r>
          </a:p>
          <a:p>
            <a:pPr lvl="2" eaLnBrk="1" hangingPunct="1">
              <a:lnSpc>
                <a:spcPct val="90000"/>
              </a:lnSpc>
              <a:defRPr/>
            </a:pPr>
            <a:r>
              <a:rPr lang="en-US" altLang="en-US" sz="2000" dirty="0" smtClean="0">
                <a:solidFill>
                  <a:srgbClr val="000000"/>
                </a:solidFill>
                <a:effectLst>
                  <a:outerShdw blurRad="38100" dist="38100" dir="2700000" algn="tl">
                    <a:srgbClr val="FFFFFF"/>
                  </a:outerShdw>
                </a:effectLst>
              </a:rPr>
              <a:t>The tax system should be fair, so that no one bears too much or too little of the tax burden.</a:t>
            </a:r>
            <a:endParaRPr lang="en-US" altLang="en-US" dirty="0" smtClean="0">
              <a:solidFill>
                <a:srgbClr val="000000"/>
              </a:solidFill>
              <a:effectLst>
                <a:outerShdw blurRad="38100" dist="38100" dir="2700000" algn="tl">
                  <a:srgbClr val="FFFFFF"/>
                </a:outerShdw>
              </a:effectLst>
            </a:endParaRPr>
          </a:p>
          <a:p>
            <a:pPr eaLnBrk="1" hangingPunct="1">
              <a:lnSpc>
                <a:spcPct val="90000"/>
              </a:lnSpc>
              <a:defRPr/>
            </a:pPr>
            <a:endParaRPr lang="en-US" sz="2800" dirty="0" smtClean="0">
              <a:solidFill>
                <a:srgbClr val="000000"/>
              </a:solidFill>
              <a:effectLst>
                <a:outerShdw blurRad="38100" dist="38100" dir="2700000" algn="tl">
                  <a:srgbClr val="FFFFFF"/>
                </a:outerShdw>
              </a:effectLst>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Effect transition="in" filter="fade">
                                      <p:cBhvr>
                                        <p:cTn id="7" dur="500"/>
                                        <p:tgtEl>
                                          <p:spTgt spid="13209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2099">
                                            <p:txEl>
                                              <p:pRg st="1" end="1"/>
                                            </p:txEl>
                                          </p:spTgt>
                                        </p:tgtEl>
                                        <p:attrNameLst>
                                          <p:attrName>style.visibility</p:attrName>
                                        </p:attrNameLst>
                                      </p:cBhvr>
                                      <p:to>
                                        <p:strVal val="visible"/>
                                      </p:to>
                                    </p:set>
                                    <p:animEffect transition="in" filter="fade">
                                      <p:cBhvr>
                                        <p:cTn id="10" dur="500"/>
                                        <p:tgtEl>
                                          <p:spTgt spid="13209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2099">
                                            <p:txEl>
                                              <p:pRg st="2" end="2"/>
                                            </p:txEl>
                                          </p:spTgt>
                                        </p:tgtEl>
                                        <p:attrNameLst>
                                          <p:attrName>style.visibility</p:attrName>
                                        </p:attrNameLst>
                                      </p:cBhvr>
                                      <p:to>
                                        <p:strVal val="visible"/>
                                      </p:to>
                                    </p:set>
                                    <p:animEffect transition="in" filter="fade">
                                      <p:cBhvr>
                                        <p:cTn id="15" dur="500"/>
                                        <p:tgtEl>
                                          <p:spTgt spid="13209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2099">
                                            <p:txEl>
                                              <p:pRg st="3" end="3"/>
                                            </p:txEl>
                                          </p:spTgt>
                                        </p:tgtEl>
                                        <p:attrNameLst>
                                          <p:attrName>style.visibility</p:attrName>
                                        </p:attrNameLst>
                                      </p:cBhvr>
                                      <p:to>
                                        <p:strVal val="visible"/>
                                      </p:to>
                                    </p:set>
                                    <p:animEffect transition="in" filter="fade">
                                      <p:cBhvr>
                                        <p:cTn id="18" dur="500"/>
                                        <p:tgtEl>
                                          <p:spTgt spid="13209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2099">
                                            <p:txEl>
                                              <p:pRg st="4" end="4"/>
                                            </p:txEl>
                                          </p:spTgt>
                                        </p:tgtEl>
                                        <p:attrNameLst>
                                          <p:attrName>style.visibility</p:attrName>
                                        </p:attrNameLst>
                                      </p:cBhvr>
                                      <p:to>
                                        <p:strVal val="visible"/>
                                      </p:to>
                                    </p:set>
                                    <p:animEffect transition="in" filter="fade">
                                      <p:cBhvr>
                                        <p:cTn id="23" dur="500"/>
                                        <p:tgtEl>
                                          <p:spTgt spid="132099">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2099">
                                            <p:txEl>
                                              <p:pRg st="5" end="5"/>
                                            </p:txEl>
                                          </p:spTgt>
                                        </p:tgtEl>
                                        <p:attrNameLst>
                                          <p:attrName>style.visibility</p:attrName>
                                        </p:attrNameLst>
                                      </p:cBhvr>
                                      <p:to>
                                        <p:strVal val="visible"/>
                                      </p:to>
                                    </p:set>
                                    <p:animEffect transition="in" filter="fade">
                                      <p:cBhvr>
                                        <p:cTn id="26" dur="500"/>
                                        <p:tgtEl>
                                          <p:spTgt spid="132099">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2099">
                                            <p:txEl>
                                              <p:pRg st="6" end="6"/>
                                            </p:txEl>
                                          </p:spTgt>
                                        </p:tgtEl>
                                        <p:attrNameLst>
                                          <p:attrName>style.visibility</p:attrName>
                                        </p:attrNameLst>
                                      </p:cBhvr>
                                      <p:to>
                                        <p:strVal val="visible"/>
                                      </p:to>
                                    </p:set>
                                    <p:animEffect transition="in" filter="fade">
                                      <p:cBhvr>
                                        <p:cTn id="31" dur="500"/>
                                        <p:tgtEl>
                                          <p:spTgt spid="132099">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2099">
                                            <p:txEl>
                                              <p:pRg st="7" end="7"/>
                                            </p:txEl>
                                          </p:spTgt>
                                        </p:tgtEl>
                                        <p:attrNameLst>
                                          <p:attrName>style.visibility</p:attrName>
                                        </p:attrNameLst>
                                      </p:cBhvr>
                                      <p:to>
                                        <p:strVal val="visible"/>
                                      </p:to>
                                    </p:set>
                                    <p:animEffect transition="in" filter="fade">
                                      <p:cBhvr>
                                        <p:cTn id="34" dur="500"/>
                                        <p:tgtEl>
                                          <p:spTgt spid="1320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457200" y="152400"/>
            <a:ext cx="8229600" cy="715963"/>
          </a:xfrm>
        </p:spPr>
        <p:txBody>
          <a:bodyPr/>
          <a:lstStyle/>
          <a:p>
            <a:pPr algn="l" eaLnBrk="1" hangingPunct="1">
              <a:defRPr/>
            </a:pPr>
            <a:r>
              <a:rPr lang="en-US" sz="4000" dirty="0" smtClean="0">
                <a:solidFill>
                  <a:schemeClr val="bg1"/>
                </a:solidFill>
              </a:rPr>
              <a:t>Types of Taxes</a:t>
            </a:r>
          </a:p>
        </p:txBody>
      </p:sp>
      <p:sp>
        <p:nvSpPr>
          <p:cNvPr id="185347" name="Rectangle 3"/>
          <p:cNvSpPr>
            <a:spLocks noGrp="1" noChangeArrowheads="1"/>
          </p:cNvSpPr>
          <p:nvPr>
            <p:ph type="body" idx="1"/>
          </p:nvPr>
        </p:nvSpPr>
        <p:spPr>
          <a:xfrm>
            <a:off x="0" y="990600"/>
            <a:ext cx="9144000" cy="5867400"/>
          </a:xfrm>
          <a:solidFill>
            <a:srgbClr val="C0C0C0">
              <a:alpha val="80000"/>
            </a:srgbClr>
          </a:solidFill>
        </p:spPr>
        <p:txBody>
          <a:bodyPr/>
          <a:lstStyle/>
          <a:p>
            <a:pPr eaLnBrk="1" hangingPunct="1">
              <a:lnSpc>
                <a:spcPct val="80000"/>
              </a:lnSpc>
              <a:defRPr/>
            </a:pPr>
            <a:r>
              <a:rPr lang="en-US" altLang="en-US" sz="2400" dirty="0" smtClean="0">
                <a:solidFill>
                  <a:srgbClr val="000000"/>
                </a:solidFill>
                <a:effectLst>
                  <a:outerShdw blurRad="38100" dist="38100" dir="2700000" algn="tl">
                    <a:srgbClr val="FFFFFF"/>
                  </a:outerShdw>
                </a:effectLst>
              </a:rPr>
              <a:t>Social Security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This program is funded by the Federal Insurance Contributions Act (FICA).   Most of the FICA taxes you pay go to Social Security, or Old-Age, Survivors, and Disability Insurance (OASDI)</a:t>
            </a:r>
          </a:p>
          <a:p>
            <a:pPr eaLnBrk="1" hangingPunct="1">
              <a:lnSpc>
                <a:spcPct val="80000"/>
              </a:lnSpc>
              <a:defRPr/>
            </a:pPr>
            <a:r>
              <a:rPr lang="en-US" altLang="en-US" sz="2400" dirty="0" smtClean="0">
                <a:solidFill>
                  <a:srgbClr val="000000"/>
                </a:solidFill>
                <a:effectLst>
                  <a:outerShdw blurRad="38100" dist="38100" dir="2700000" algn="tl">
                    <a:srgbClr val="FFFFFF"/>
                  </a:outerShdw>
                </a:effectLst>
              </a:rPr>
              <a:t>Medicare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Medicare is a national health insurance program that helps pay for health care for people over 65 and for people with certain disabilities.  Medicare is also funded by FICA taxes.</a:t>
            </a:r>
          </a:p>
          <a:p>
            <a:pPr eaLnBrk="1" hangingPunct="1">
              <a:lnSpc>
                <a:spcPct val="80000"/>
              </a:lnSpc>
              <a:defRPr/>
            </a:pPr>
            <a:r>
              <a:rPr lang="en-US" altLang="en-US" sz="2400" dirty="0" smtClean="0">
                <a:solidFill>
                  <a:srgbClr val="000000"/>
                </a:solidFill>
                <a:effectLst>
                  <a:outerShdw blurRad="38100" dist="38100" dir="2700000" algn="tl">
                    <a:srgbClr val="FFFFFF"/>
                  </a:outerShdw>
                </a:effectLst>
              </a:rPr>
              <a:t>Unemployment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Unemployment taxes are collected by both federal and state governments.   Workers can collect “unemployment compensation” if they are laid off through no fault of their own and if they are actively looking for work.</a:t>
            </a:r>
          </a:p>
          <a:p>
            <a:pPr eaLnBrk="1" hangingPunct="1">
              <a:lnSpc>
                <a:spcPct val="80000"/>
              </a:lnSpc>
              <a:defRPr/>
            </a:pPr>
            <a:r>
              <a:rPr lang="en-US" altLang="en-US" sz="2400" dirty="0" smtClean="0">
                <a:solidFill>
                  <a:srgbClr val="000000"/>
                </a:solidFill>
                <a:effectLst>
                  <a:outerShdw blurRad="38100" dist="38100" dir="2700000" algn="tl">
                    <a:srgbClr val="FFFFFF"/>
                  </a:outerShdw>
                </a:effectLst>
              </a:rPr>
              <a:t>Other Taxes </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Federal Income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Excise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Estate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Gift Taxes</a:t>
            </a:r>
          </a:p>
          <a:p>
            <a:pPr lvl="1" eaLnBrk="1" hangingPunct="1">
              <a:lnSpc>
                <a:spcPct val="80000"/>
              </a:lnSpc>
              <a:defRPr/>
            </a:pPr>
            <a:r>
              <a:rPr lang="en-US" altLang="en-US" sz="2000" dirty="0" smtClean="0">
                <a:solidFill>
                  <a:srgbClr val="000000"/>
                </a:solidFill>
                <a:effectLst>
                  <a:outerShdw blurRad="38100" dist="38100" dir="2700000" algn="tl">
                    <a:srgbClr val="FFFFFF"/>
                  </a:outerShdw>
                </a:effectLst>
              </a:rPr>
              <a:t>Import Taxes</a:t>
            </a:r>
          </a:p>
          <a:p>
            <a:pPr lvl="1" eaLnBrk="1" hangingPunct="1">
              <a:lnSpc>
                <a:spcPct val="80000"/>
              </a:lnSpc>
              <a:buFontTx/>
              <a:buNone/>
              <a:defRPr/>
            </a:pPr>
            <a:endParaRPr lang="en-US" altLang="en-US" sz="2000" dirty="0" smtClean="0">
              <a:solidFill>
                <a:srgbClr val="000000"/>
              </a:solidFill>
              <a:effectLst>
                <a:outerShdw blurRad="38100" dist="38100" dir="2700000" algn="tl">
                  <a:srgbClr val="FFFFFF"/>
                </a:outerShdw>
              </a:effectLst>
            </a:endParaRPr>
          </a:p>
          <a:p>
            <a:pPr lvl="1" eaLnBrk="1" hangingPunct="1">
              <a:lnSpc>
                <a:spcPct val="80000"/>
              </a:lnSpc>
              <a:buFontTx/>
              <a:buNone/>
              <a:defRPr/>
            </a:pPr>
            <a:endParaRPr lang="en-US" altLang="en-US" sz="2000" dirty="0" smtClean="0">
              <a:solidFill>
                <a:srgbClr val="000000"/>
              </a:solidFill>
              <a:effectLst>
                <a:outerShdw blurRad="38100" dist="38100" dir="2700000" algn="tl">
                  <a:srgbClr val="FFFFFF"/>
                </a:outerShdw>
              </a:effectLst>
            </a:endParaRPr>
          </a:p>
          <a:p>
            <a:pPr eaLnBrk="1" hangingPunct="1">
              <a:lnSpc>
                <a:spcPct val="80000"/>
              </a:lnSpc>
              <a:defRPr/>
            </a:pPr>
            <a:endParaRPr lang="en-US" altLang="en-US" sz="2000" dirty="0" smtClean="0"/>
          </a:p>
          <a:p>
            <a:pPr eaLnBrk="1" hangingPunct="1">
              <a:lnSpc>
                <a:spcPct val="80000"/>
              </a:lnSpc>
              <a:defRPr/>
            </a:pPr>
            <a:endParaRPr lang="en-US" sz="2000" dirty="0" smtClean="0"/>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5347">
                                            <p:bg/>
                                          </p:spTgt>
                                        </p:tgtEl>
                                        <p:attrNameLst>
                                          <p:attrName>style.visibility</p:attrName>
                                        </p:attrNameLst>
                                      </p:cBhvr>
                                      <p:to>
                                        <p:strVal val="visible"/>
                                      </p:to>
                                    </p:set>
                                    <p:animEffect transition="in" filter="box(in)">
                                      <p:cBhvr>
                                        <p:cTn id="7" dur="500"/>
                                        <p:tgtEl>
                                          <p:spTgt spid="185347">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85347">
                                            <p:txEl>
                                              <p:pRg st="0" end="0"/>
                                            </p:txEl>
                                          </p:spTgt>
                                        </p:tgtEl>
                                        <p:attrNameLst>
                                          <p:attrName>style.visibility</p:attrName>
                                        </p:attrNameLst>
                                      </p:cBhvr>
                                      <p:to>
                                        <p:strVal val="visible"/>
                                      </p:to>
                                    </p:set>
                                    <p:animEffect transition="in" filter="box(in)">
                                      <p:cBhvr>
                                        <p:cTn id="12" dur="500"/>
                                        <p:tgtEl>
                                          <p:spTgt spid="185347">
                                            <p:txEl>
                                              <p:pRg st="0" end="0"/>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85347">
                                            <p:txEl>
                                              <p:pRg st="1" end="1"/>
                                            </p:txEl>
                                          </p:spTgt>
                                        </p:tgtEl>
                                        <p:attrNameLst>
                                          <p:attrName>style.visibility</p:attrName>
                                        </p:attrNameLst>
                                      </p:cBhvr>
                                      <p:to>
                                        <p:strVal val="visible"/>
                                      </p:to>
                                    </p:set>
                                    <p:animEffect transition="in" filter="box(in)">
                                      <p:cBhvr>
                                        <p:cTn id="15" dur="500"/>
                                        <p:tgtEl>
                                          <p:spTgt spid="18534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85347">
                                            <p:txEl>
                                              <p:pRg st="2" end="2"/>
                                            </p:txEl>
                                          </p:spTgt>
                                        </p:tgtEl>
                                        <p:attrNameLst>
                                          <p:attrName>style.visibility</p:attrName>
                                        </p:attrNameLst>
                                      </p:cBhvr>
                                      <p:to>
                                        <p:strVal val="visible"/>
                                      </p:to>
                                    </p:set>
                                    <p:animEffect transition="in" filter="box(in)">
                                      <p:cBhvr>
                                        <p:cTn id="20" dur="500"/>
                                        <p:tgtEl>
                                          <p:spTgt spid="185347">
                                            <p:txEl>
                                              <p:pRg st="2" end="2"/>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185347">
                                            <p:txEl>
                                              <p:pRg st="3" end="3"/>
                                            </p:txEl>
                                          </p:spTgt>
                                        </p:tgtEl>
                                        <p:attrNameLst>
                                          <p:attrName>style.visibility</p:attrName>
                                        </p:attrNameLst>
                                      </p:cBhvr>
                                      <p:to>
                                        <p:strVal val="visible"/>
                                      </p:to>
                                    </p:set>
                                    <p:animEffect transition="in" filter="box(in)">
                                      <p:cBhvr>
                                        <p:cTn id="23" dur="500"/>
                                        <p:tgtEl>
                                          <p:spTgt spid="18534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85347">
                                            <p:txEl>
                                              <p:pRg st="4" end="4"/>
                                            </p:txEl>
                                          </p:spTgt>
                                        </p:tgtEl>
                                        <p:attrNameLst>
                                          <p:attrName>style.visibility</p:attrName>
                                        </p:attrNameLst>
                                      </p:cBhvr>
                                      <p:to>
                                        <p:strVal val="visible"/>
                                      </p:to>
                                    </p:set>
                                    <p:animEffect transition="in" filter="box(in)">
                                      <p:cBhvr>
                                        <p:cTn id="28" dur="500"/>
                                        <p:tgtEl>
                                          <p:spTgt spid="185347">
                                            <p:txEl>
                                              <p:pRg st="4" end="4"/>
                                            </p:txEl>
                                          </p:spTgt>
                                        </p:tgtEl>
                                      </p:cBhvr>
                                    </p:animEffect>
                                  </p:childTnLst>
                                </p:cTn>
                              </p:par>
                              <p:par>
                                <p:cTn id="29" presetID="4" presetClass="entr" presetSubtype="16" fill="hold" grpId="0" nodeType="withEffect">
                                  <p:stCondLst>
                                    <p:cond delay="0"/>
                                  </p:stCondLst>
                                  <p:childTnLst>
                                    <p:set>
                                      <p:cBhvr>
                                        <p:cTn id="30" dur="1" fill="hold">
                                          <p:stCondLst>
                                            <p:cond delay="0"/>
                                          </p:stCondLst>
                                        </p:cTn>
                                        <p:tgtEl>
                                          <p:spTgt spid="185347">
                                            <p:txEl>
                                              <p:pRg st="5" end="5"/>
                                            </p:txEl>
                                          </p:spTgt>
                                        </p:tgtEl>
                                        <p:attrNameLst>
                                          <p:attrName>style.visibility</p:attrName>
                                        </p:attrNameLst>
                                      </p:cBhvr>
                                      <p:to>
                                        <p:strVal val="visible"/>
                                      </p:to>
                                    </p:set>
                                    <p:animEffect transition="in" filter="box(in)">
                                      <p:cBhvr>
                                        <p:cTn id="31" dur="500"/>
                                        <p:tgtEl>
                                          <p:spTgt spid="185347">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185347">
                                            <p:txEl>
                                              <p:pRg st="6" end="6"/>
                                            </p:txEl>
                                          </p:spTgt>
                                        </p:tgtEl>
                                        <p:attrNameLst>
                                          <p:attrName>style.visibility</p:attrName>
                                        </p:attrNameLst>
                                      </p:cBhvr>
                                      <p:to>
                                        <p:strVal val="visible"/>
                                      </p:to>
                                    </p:set>
                                    <p:animEffect transition="in" filter="box(in)">
                                      <p:cBhvr>
                                        <p:cTn id="36" dur="500"/>
                                        <p:tgtEl>
                                          <p:spTgt spid="185347">
                                            <p:txEl>
                                              <p:pRg st="6" end="6"/>
                                            </p:txEl>
                                          </p:spTgt>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185347">
                                            <p:txEl>
                                              <p:pRg st="7" end="7"/>
                                            </p:txEl>
                                          </p:spTgt>
                                        </p:tgtEl>
                                        <p:attrNameLst>
                                          <p:attrName>style.visibility</p:attrName>
                                        </p:attrNameLst>
                                      </p:cBhvr>
                                      <p:to>
                                        <p:strVal val="visible"/>
                                      </p:to>
                                    </p:set>
                                    <p:animEffect transition="in" filter="box(in)">
                                      <p:cBhvr>
                                        <p:cTn id="39" dur="500"/>
                                        <p:tgtEl>
                                          <p:spTgt spid="185347">
                                            <p:txEl>
                                              <p:pRg st="7" end="7"/>
                                            </p:txEl>
                                          </p:spTgt>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85347">
                                            <p:txEl>
                                              <p:pRg st="8" end="8"/>
                                            </p:txEl>
                                          </p:spTgt>
                                        </p:tgtEl>
                                        <p:attrNameLst>
                                          <p:attrName>style.visibility</p:attrName>
                                        </p:attrNameLst>
                                      </p:cBhvr>
                                      <p:to>
                                        <p:strVal val="visible"/>
                                      </p:to>
                                    </p:set>
                                    <p:animEffect transition="in" filter="box(in)">
                                      <p:cBhvr>
                                        <p:cTn id="42" dur="500"/>
                                        <p:tgtEl>
                                          <p:spTgt spid="185347">
                                            <p:txEl>
                                              <p:pRg st="8" end="8"/>
                                            </p:txEl>
                                          </p:spTgt>
                                        </p:tgtEl>
                                      </p:cBhvr>
                                    </p:animEffect>
                                  </p:childTnLst>
                                </p:cTn>
                              </p:par>
                              <p:par>
                                <p:cTn id="43" presetID="4" presetClass="entr" presetSubtype="16" fill="hold" grpId="0" nodeType="withEffect">
                                  <p:stCondLst>
                                    <p:cond delay="0"/>
                                  </p:stCondLst>
                                  <p:childTnLst>
                                    <p:set>
                                      <p:cBhvr>
                                        <p:cTn id="44" dur="1" fill="hold">
                                          <p:stCondLst>
                                            <p:cond delay="0"/>
                                          </p:stCondLst>
                                        </p:cTn>
                                        <p:tgtEl>
                                          <p:spTgt spid="185347">
                                            <p:txEl>
                                              <p:pRg st="9" end="9"/>
                                            </p:txEl>
                                          </p:spTgt>
                                        </p:tgtEl>
                                        <p:attrNameLst>
                                          <p:attrName>style.visibility</p:attrName>
                                        </p:attrNameLst>
                                      </p:cBhvr>
                                      <p:to>
                                        <p:strVal val="visible"/>
                                      </p:to>
                                    </p:set>
                                    <p:animEffect transition="in" filter="box(in)">
                                      <p:cBhvr>
                                        <p:cTn id="45" dur="500"/>
                                        <p:tgtEl>
                                          <p:spTgt spid="185347">
                                            <p:txEl>
                                              <p:pRg st="9" end="9"/>
                                            </p:txEl>
                                          </p:spTgt>
                                        </p:tgtEl>
                                      </p:cBhvr>
                                    </p:animEffect>
                                  </p:childTnLst>
                                </p:cTn>
                              </p:par>
                              <p:par>
                                <p:cTn id="46" presetID="4" presetClass="entr" presetSubtype="16" fill="hold" grpId="0" nodeType="withEffect">
                                  <p:stCondLst>
                                    <p:cond delay="0"/>
                                  </p:stCondLst>
                                  <p:childTnLst>
                                    <p:set>
                                      <p:cBhvr>
                                        <p:cTn id="47" dur="1" fill="hold">
                                          <p:stCondLst>
                                            <p:cond delay="0"/>
                                          </p:stCondLst>
                                        </p:cTn>
                                        <p:tgtEl>
                                          <p:spTgt spid="185347">
                                            <p:txEl>
                                              <p:pRg st="10" end="10"/>
                                            </p:txEl>
                                          </p:spTgt>
                                        </p:tgtEl>
                                        <p:attrNameLst>
                                          <p:attrName>style.visibility</p:attrName>
                                        </p:attrNameLst>
                                      </p:cBhvr>
                                      <p:to>
                                        <p:strVal val="visible"/>
                                      </p:to>
                                    </p:set>
                                    <p:animEffect transition="in" filter="box(in)">
                                      <p:cBhvr>
                                        <p:cTn id="48" dur="500"/>
                                        <p:tgtEl>
                                          <p:spTgt spid="185347">
                                            <p:txEl>
                                              <p:pRg st="10" end="10"/>
                                            </p:txEl>
                                          </p:spTgt>
                                        </p:tgtEl>
                                      </p:cBhvr>
                                    </p:animEffect>
                                  </p:childTnLst>
                                </p:cTn>
                              </p:par>
                              <p:par>
                                <p:cTn id="49" presetID="4" presetClass="entr" presetSubtype="16" fill="hold" grpId="0" nodeType="withEffect">
                                  <p:stCondLst>
                                    <p:cond delay="0"/>
                                  </p:stCondLst>
                                  <p:childTnLst>
                                    <p:set>
                                      <p:cBhvr>
                                        <p:cTn id="50" dur="1" fill="hold">
                                          <p:stCondLst>
                                            <p:cond delay="0"/>
                                          </p:stCondLst>
                                        </p:cTn>
                                        <p:tgtEl>
                                          <p:spTgt spid="185347">
                                            <p:txEl>
                                              <p:pRg st="11" end="11"/>
                                            </p:txEl>
                                          </p:spTgt>
                                        </p:tgtEl>
                                        <p:attrNameLst>
                                          <p:attrName>style.visibility</p:attrName>
                                        </p:attrNameLst>
                                      </p:cBhvr>
                                      <p:to>
                                        <p:strVal val="visible"/>
                                      </p:to>
                                    </p:set>
                                    <p:animEffect transition="in" filter="box(in)">
                                      <p:cBhvr>
                                        <p:cTn id="51" dur="500"/>
                                        <p:tgtEl>
                                          <p:spTgt spid="18534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7"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defRPr/>
            </a:pPr>
            <a:endParaRPr lang="en-US" smtClean="0"/>
          </a:p>
        </p:txBody>
      </p:sp>
      <p:pic>
        <p:nvPicPr>
          <p:cNvPr id="23555" name="Picture 2" descr="http://www.cbsnews.com/images/2009/02/26/image483117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a:hlinkClick r:id="rId3"/>
          </p:cNvPr>
          <p:cNvSpPr txBox="1"/>
          <p:nvPr/>
        </p:nvSpPr>
        <p:spPr>
          <a:xfrm>
            <a:off x="1905000" y="1828800"/>
            <a:ext cx="5486400" cy="107721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defRPr/>
            </a:pPr>
            <a:r>
              <a:rPr lang="en-US" sz="3200" b="1" dirty="0" smtClean="0"/>
              <a:t>The Federal Budget:</a:t>
            </a:r>
          </a:p>
          <a:p>
            <a:pPr algn="ctr">
              <a:defRPr/>
            </a:pPr>
            <a:r>
              <a:rPr lang="en-US" sz="3200" b="1" dirty="0" smtClean="0"/>
              <a:t>“Guns or Butter” </a:t>
            </a:r>
            <a:endParaRPr lang="en-US" sz="3200" b="1" dirty="0"/>
          </a:p>
        </p:txBody>
      </p:sp>
      <p:sp>
        <p:nvSpPr>
          <p:cNvPr id="23557" name="Rectangle 3"/>
          <p:cNvSpPr>
            <a:spLocks noChangeArrowheads="1"/>
          </p:cNvSpPr>
          <p:nvPr/>
        </p:nvSpPr>
        <p:spPr bwMode="auto">
          <a:xfrm>
            <a:off x="0" y="0"/>
            <a:ext cx="184150" cy="830263"/>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2" name="Rectangle 11">
            <a:hlinkClick r:id="rId4"/>
          </p:cNvPr>
          <p:cNvSpPr/>
          <p:nvPr/>
        </p:nvSpPr>
        <p:spPr>
          <a:xfrm>
            <a:off x="6705600" y="0"/>
            <a:ext cx="2438400" cy="10668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b="1" dirty="0">
                <a:ln w="1905"/>
                <a:solidFill>
                  <a:srgbClr val="000000"/>
                </a:solidFill>
                <a:effectLst>
                  <a:innerShdw blurRad="69850" dist="43180" dir="5400000">
                    <a:srgbClr val="000000">
                      <a:alpha val="65000"/>
                    </a:srgbClr>
                  </a:innerShdw>
                </a:effectLst>
              </a:rPr>
              <a:t>The Politics of Tax and Spend</a:t>
            </a:r>
          </a:p>
        </p:txBody>
      </p:sp>
      <p:sp>
        <p:nvSpPr>
          <p:cNvPr id="7" name="Right Arrow 6">
            <a:hlinkClick r:id="rId5"/>
          </p:cNvPr>
          <p:cNvSpPr/>
          <p:nvPr/>
        </p:nvSpPr>
        <p:spPr bwMode="auto">
          <a:xfrm>
            <a:off x="0" y="5638800"/>
            <a:ext cx="2362200" cy="1219200"/>
          </a:xfrm>
          <a:prstGeom prst="right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chemeClr val="tx1"/>
                </a:solidFill>
                <a:effectLst/>
                <a:latin typeface="Adobe Garamond Pro" pitchFamily="18" charset="0"/>
              </a:rPr>
              <a:t>Obama</a:t>
            </a:r>
            <a:r>
              <a:rPr kumimoji="0" lang="en-US" sz="1800" b="0" i="0" u="none" strike="noStrike" cap="none" normalizeH="0" baseline="0" dirty="0" smtClean="0">
                <a:ln>
                  <a:noFill/>
                </a:ln>
                <a:solidFill>
                  <a:schemeClr val="tx1"/>
                </a:solidFill>
                <a:effectLst/>
                <a:latin typeface="Adobe Garamond Pro" pitchFamily="18" charset="0"/>
              </a:rPr>
              <a:t> Defends</a:t>
            </a:r>
            <a:r>
              <a:rPr kumimoji="0" lang="en-US" sz="1800" b="0" i="0" u="none" strike="noStrike" cap="none" normalizeH="0" dirty="0" smtClean="0">
                <a:ln>
                  <a:noFill/>
                </a:ln>
                <a:solidFill>
                  <a:schemeClr val="tx1"/>
                </a:solidFill>
                <a:effectLst/>
                <a:latin typeface="Adobe Garamond Pro" pitchFamily="18" charset="0"/>
              </a:rPr>
              <a:t> Budget</a:t>
            </a:r>
            <a:endParaRPr kumimoji="0" lang="en-US" sz="1800" b="0" i="0" u="none" strike="noStrike" cap="none" normalizeH="0" baseline="0" dirty="0" smtClean="0">
              <a:ln>
                <a:noFill/>
              </a:ln>
              <a:solidFill>
                <a:schemeClr val="tx1"/>
              </a:solidFill>
              <a:effectLst/>
              <a:latin typeface="Adobe Garamond Pro" pitchFamily="18" charset="0"/>
            </a:endParaRPr>
          </a:p>
        </p:txBody>
      </p:sp>
      <p:sp>
        <p:nvSpPr>
          <p:cNvPr id="9" name="Bevel 8">
            <a:hlinkClick r:id="rId6"/>
          </p:cNvPr>
          <p:cNvSpPr/>
          <p:nvPr/>
        </p:nvSpPr>
        <p:spPr bwMode="auto">
          <a:xfrm>
            <a:off x="0" y="0"/>
            <a:ext cx="2133600" cy="990600"/>
          </a:xfrm>
          <a:prstGeom prst="bevel">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chemeClr val="tx1"/>
                </a:solidFill>
                <a:effectLst/>
                <a:latin typeface="Blackadder ITC" pitchFamily="82" charset="0"/>
              </a:rPr>
              <a:t>Hannity</a:t>
            </a:r>
            <a:r>
              <a:rPr lang="en-US" sz="2400" dirty="0">
                <a:latin typeface="Blackadder ITC" pitchFamily="82" charset="0"/>
              </a:rPr>
              <a:t> </a:t>
            </a:r>
            <a:endParaRPr lang="en-US" sz="2400" dirty="0" smtClean="0">
              <a:latin typeface="Blackadder ITC" pitchFamily="82"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US" sz="2400" dirty="0" smtClean="0">
                <a:latin typeface="Blackadder ITC" pitchFamily="82" charset="0"/>
              </a:rPr>
              <a:t>on the Budget</a:t>
            </a:r>
            <a:endParaRPr kumimoji="0" lang="en-US" sz="2400" b="0" i="0" u="none" strike="noStrike" cap="none" normalizeH="0" baseline="0" dirty="0" smtClean="0">
              <a:ln>
                <a:noFill/>
              </a:ln>
              <a:solidFill>
                <a:schemeClr val="tx1"/>
              </a:solidFill>
              <a:effectLst/>
              <a:latin typeface="Blackadder ITC" pitchFamily="82" charset="0"/>
            </a:endParaRPr>
          </a:p>
        </p:txBody>
      </p:sp>
      <p:sp>
        <p:nvSpPr>
          <p:cNvPr id="13" name="Flowchart: Alternate Process 12">
            <a:hlinkClick r:id="rId7"/>
          </p:cNvPr>
          <p:cNvSpPr/>
          <p:nvPr/>
        </p:nvSpPr>
        <p:spPr bwMode="auto">
          <a:xfrm>
            <a:off x="7086600" y="5867400"/>
            <a:ext cx="2057400" cy="990600"/>
          </a:xfrm>
          <a:prstGeom prst="flowChartAlternateProcess">
            <a:avLst/>
          </a:prstGeom>
          <a:solidFill>
            <a:schemeClr val="accent4">
              <a:lumMod val="2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sto MT" pitchFamily="18" charset="0"/>
              </a:rPr>
              <a:t>Ron Paul</a:t>
            </a:r>
            <a:r>
              <a:rPr kumimoji="0" lang="en-US" sz="1800" b="0" i="0" u="none" strike="noStrike" cap="none" normalizeH="0" dirty="0" smtClean="0">
                <a:ln>
                  <a:noFill/>
                </a:ln>
                <a:solidFill>
                  <a:schemeClr val="tx1"/>
                </a:solidFill>
                <a:effectLst/>
                <a:latin typeface="Calisto MT" pitchFamily="18" charset="0"/>
              </a:rPr>
              <a:t> on Government Spending </a:t>
            </a:r>
            <a:endParaRPr kumimoji="0" lang="en-US" sz="1800" b="0" i="0" u="none" strike="noStrike" cap="none" normalizeH="0" baseline="0" dirty="0" smtClean="0">
              <a:ln>
                <a:noFill/>
              </a:ln>
              <a:solidFill>
                <a:schemeClr val="tx1"/>
              </a:solidFill>
              <a:effectLst/>
              <a:latin typeface="Calisto MT" pitchFamily="18" charset="0"/>
            </a:endParaRPr>
          </a:p>
        </p:txBody>
      </p:sp>
    </p:spTree>
  </p:cSld>
  <p:clrMapOvr>
    <a:masterClrMapping/>
  </p:clrMapOvr>
  <p:transition>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6" name="Rectangle 26"/>
          <p:cNvSpPr>
            <a:spLocks noGrp="1" noChangeArrowheads="1"/>
          </p:cNvSpPr>
          <p:nvPr>
            <p:ph type="title"/>
          </p:nvPr>
        </p:nvSpPr>
        <p:spPr>
          <a:xfrm>
            <a:off x="0" y="609600"/>
            <a:ext cx="6781800" cy="762000"/>
          </a:xfrm>
        </p:spPr>
        <p:txBody>
          <a:bodyPr/>
          <a:lstStyle/>
          <a:p>
            <a:pPr eaLnBrk="1" hangingPunct="1">
              <a:defRPr/>
            </a:pPr>
            <a:r>
              <a:rPr lang="en-US" altLang="en-US" sz="4000" dirty="0" smtClean="0"/>
              <a:t>Spending Categories</a:t>
            </a:r>
            <a:br>
              <a:rPr lang="en-US" altLang="en-US" sz="4000" dirty="0" smtClean="0"/>
            </a:br>
            <a:endParaRPr lang="en-US" sz="4000" dirty="0" smtClean="0"/>
          </a:p>
        </p:txBody>
      </p:sp>
      <p:sp>
        <p:nvSpPr>
          <p:cNvPr id="133144" name="Rectangle 24"/>
          <p:cNvSpPr>
            <a:spLocks noGrp="1" noChangeArrowheads="1"/>
          </p:cNvSpPr>
          <p:nvPr>
            <p:ph type="body" sz="half" idx="1"/>
          </p:nvPr>
        </p:nvSpPr>
        <p:spPr>
          <a:xfrm>
            <a:off x="0" y="1981200"/>
            <a:ext cx="5257800" cy="4191000"/>
          </a:xfrm>
          <a:solidFill>
            <a:schemeClr val="tx2"/>
          </a:solidFill>
        </p:spPr>
        <p:txBody>
          <a:bodyPr/>
          <a:lstStyle/>
          <a:p>
            <a:pPr eaLnBrk="1" hangingPunct="1">
              <a:buFont typeface="Wingdings" pitchFamily="2" charset="2"/>
              <a:buNone/>
              <a:defRPr/>
            </a:pPr>
            <a:r>
              <a:rPr lang="en-US" altLang="en-US" sz="2400" dirty="0" smtClean="0">
                <a:solidFill>
                  <a:schemeClr val="bg1">
                    <a:lumMod val="75000"/>
                  </a:schemeClr>
                </a:solidFill>
                <a:effectLst/>
                <a:latin typeface="Adobe Garamond Pro" pitchFamily="18" charset="0"/>
              </a:rPr>
              <a:t>Mandatory Spending </a:t>
            </a:r>
          </a:p>
          <a:p>
            <a:pPr eaLnBrk="1" hangingPunct="1">
              <a:defRPr/>
            </a:pPr>
            <a:r>
              <a:rPr lang="en-US" altLang="en-US" sz="2400" dirty="0" smtClean="0">
                <a:solidFill>
                  <a:schemeClr val="bg1">
                    <a:lumMod val="75000"/>
                  </a:schemeClr>
                </a:solidFill>
                <a:effectLst/>
                <a:latin typeface="Adobe Garamond Pro" pitchFamily="18" charset="0"/>
              </a:rPr>
              <a:t>Money that lawmakers are required by law to spend </a:t>
            </a:r>
          </a:p>
          <a:p>
            <a:pPr eaLnBrk="1" hangingPunct="1">
              <a:defRPr/>
            </a:pPr>
            <a:r>
              <a:rPr lang="en-US" altLang="en-US" sz="2400" dirty="0" smtClean="0">
                <a:solidFill>
                  <a:schemeClr val="bg1">
                    <a:lumMod val="75000"/>
                  </a:schemeClr>
                </a:solidFill>
                <a:effectLst/>
                <a:latin typeface="Adobe Garamond Pro" pitchFamily="18" charset="0"/>
              </a:rPr>
              <a:t>Interest payments on the national debt</a:t>
            </a:r>
          </a:p>
          <a:p>
            <a:pPr eaLnBrk="1" hangingPunct="1">
              <a:defRPr/>
            </a:pPr>
            <a:r>
              <a:rPr lang="en-US" altLang="en-US" sz="2400" dirty="0" smtClean="0">
                <a:solidFill>
                  <a:schemeClr val="bg1">
                    <a:lumMod val="75000"/>
                  </a:schemeClr>
                </a:solidFill>
                <a:effectLst/>
                <a:latin typeface="Adobe Garamond Pro" pitchFamily="18" charset="0"/>
              </a:rPr>
              <a:t>“Entitlement” programs (Social Security, Medicare and Medicaid)</a:t>
            </a:r>
          </a:p>
          <a:p>
            <a:pPr eaLnBrk="1" hangingPunct="1">
              <a:defRPr/>
            </a:pPr>
            <a:r>
              <a:rPr lang="en-US" sz="2400" dirty="0" smtClean="0">
                <a:solidFill>
                  <a:schemeClr val="bg1">
                    <a:lumMod val="75000"/>
                  </a:schemeClr>
                </a:solidFill>
                <a:effectLst/>
                <a:latin typeface="Adobe Garamond Pro" pitchFamily="18" charset="0"/>
              </a:rPr>
              <a:t>Makes up almost 2/3 of federal budget </a:t>
            </a:r>
          </a:p>
          <a:p>
            <a:pPr eaLnBrk="1" hangingPunct="1">
              <a:defRPr/>
            </a:pPr>
            <a:r>
              <a:rPr lang="en-US" sz="2400" dirty="0" smtClean="0">
                <a:solidFill>
                  <a:schemeClr val="bg1">
                    <a:lumMod val="75000"/>
                  </a:schemeClr>
                </a:solidFill>
                <a:effectLst/>
                <a:latin typeface="Adobe Garamond Pro" pitchFamily="18" charset="0"/>
              </a:rPr>
              <a:t>Problem because Congress and the President cannot control much of spending</a:t>
            </a:r>
            <a:r>
              <a:rPr lang="en-US" sz="2400" dirty="0" smtClean="0">
                <a:solidFill>
                  <a:schemeClr val="bg1">
                    <a:lumMod val="75000"/>
                  </a:schemeClr>
                </a:solidFill>
                <a:latin typeface="Adobe Garamond Pro" pitchFamily="18" charset="0"/>
              </a:rPr>
              <a:t>.</a:t>
            </a:r>
          </a:p>
          <a:p>
            <a:pPr eaLnBrk="1" hangingPunct="1">
              <a:buFont typeface="Wingdings" pitchFamily="2" charset="2"/>
              <a:buNone/>
              <a:defRPr/>
            </a:pPr>
            <a:endParaRPr lang="en-US" altLang="en-US" sz="2400" i="1" dirty="0" smtClean="0">
              <a:solidFill>
                <a:srgbClr val="000000"/>
              </a:solidFill>
              <a:effectLst>
                <a:outerShdw blurRad="38100" dist="38100" dir="2700000" algn="tl">
                  <a:srgbClr val="FFFFFF"/>
                </a:outerShdw>
              </a:effectLst>
            </a:endParaRPr>
          </a:p>
          <a:p>
            <a:pPr eaLnBrk="1" hangingPunct="1">
              <a:buFont typeface="Wingdings" pitchFamily="2" charset="2"/>
              <a:buNone/>
              <a:defRPr/>
            </a:pPr>
            <a:endParaRPr lang="en-US" altLang="en-US" sz="2400" dirty="0" smtClean="0"/>
          </a:p>
        </p:txBody>
      </p:sp>
      <p:sp>
        <p:nvSpPr>
          <p:cNvPr id="133150" name="Text Box 30"/>
          <p:cNvSpPr txBox="1">
            <a:spLocks noChangeArrowheads="1"/>
          </p:cNvSpPr>
          <p:nvPr/>
        </p:nvSpPr>
        <p:spPr bwMode="auto">
          <a:xfrm>
            <a:off x="5638800" y="1371600"/>
            <a:ext cx="3505200" cy="4800600"/>
          </a:xfrm>
          <a:prstGeom prst="rect">
            <a:avLst/>
          </a:prstGeom>
          <a:solidFill>
            <a:schemeClr val="tx2"/>
          </a:solidFill>
          <a:ln w="9525">
            <a:noFill/>
            <a:miter lim="800000"/>
            <a:headEnd/>
            <a:tailEnd/>
          </a:ln>
        </p:spPr>
        <p:txBody>
          <a:bodyPr>
            <a:spAutoFit/>
          </a:bodyPr>
          <a:lstStyle/>
          <a:p>
            <a:r>
              <a:rPr lang="en-US" altLang="en-US" sz="2400">
                <a:solidFill>
                  <a:srgbClr val="000000"/>
                </a:solidFill>
                <a:latin typeface="Adobe Garamond Pro" pitchFamily="18" charset="0"/>
              </a:rPr>
              <a:t>Discretionary Spending</a:t>
            </a:r>
          </a:p>
          <a:p>
            <a:r>
              <a:rPr lang="en-US" altLang="en-US" sz="2400" i="1">
                <a:solidFill>
                  <a:srgbClr val="000000"/>
                </a:solidFill>
                <a:latin typeface="Adobe Garamond Pro" pitchFamily="18" charset="0"/>
              </a:rPr>
              <a:t>Money that government </a:t>
            </a:r>
          </a:p>
          <a:p>
            <a:r>
              <a:rPr lang="en-US" altLang="en-US" sz="2400" i="1">
                <a:solidFill>
                  <a:srgbClr val="000000"/>
                </a:solidFill>
                <a:latin typeface="Adobe Garamond Pro" pitchFamily="18" charset="0"/>
              </a:rPr>
              <a:t> planners can choose how </a:t>
            </a:r>
          </a:p>
          <a:p>
            <a:r>
              <a:rPr lang="en-US" altLang="en-US" sz="2400" i="1">
                <a:solidFill>
                  <a:srgbClr val="000000"/>
                </a:solidFill>
                <a:latin typeface="Adobe Garamond Pro" pitchFamily="18" charset="0"/>
              </a:rPr>
              <a:t> to spend. </a:t>
            </a:r>
          </a:p>
          <a:p>
            <a:pPr lvl="1"/>
            <a:r>
              <a:rPr lang="en-US" altLang="en-US" sz="2400" i="1">
                <a:solidFill>
                  <a:srgbClr val="000000"/>
                </a:solidFill>
                <a:latin typeface="Adobe Garamond Pro" pitchFamily="18" charset="0"/>
              </a:rPr>
              <a:t>Defense </a:t>
            </a:r>
          </a:p>
          <a:p>
            <a:pPr lvl="1"/>
            <a:r>
              <a:rPr lang="en-US" altLang="en-US" sz="2400" i="1">
                <a:solidFill>
                  <a:srgbClr val="000000"/>
                </a:solidFill>
                <a:latin typeface="Adobe Garamond Pro" pitchFamily="18" charset="0"/>
              </a:rPr>
              <a:t>Education</a:t>
            </a:r>
          </a:p>
          <a:p>
            <a:pPr lvl="1"/>
            <a:r>
              <a:rPr lang="en-US" altLang="en-US" sz="2400" i="1">
                <a:solidFill>
                  <a:srgbClr val="000000"/>
                </a:solidFill>
                <a:latin typeface="Adobe Garamond Pro" pitchFamily="18" charset="0"/>
              </a:rPr>
              <a:t>Training</a:t>
            </a:r>
          </a:p>
          <a:p>
            <a:pPr lvl="1"/>
            <a:r>
              <a:rPr lang="en-US" altLang="en-US" sz="2400" i="1">
                <a:solidFill>
                  <a:srgbClr val="000000"/>
                </a:solidFill>
                <a:latin typeface="Adobe Garamond Pro" pitchFamily="18" charset="0"/>
              </a:rPr>
              <a:t>Environmental cleanup</a:t>
            </a:r>
          </a:p>
          <a:p>
            <a:pPr lvl="1"/>
            <a:r>
              <a:rPr lang="en-US" altLang="en-US" sz="2400" i="1">
                <a:solidFill>
                  <a:srgbClr val="000000"/>
                </a:solidFill>
                <a:latin typeface="Adobe Garamond Pro" pitchFamily="18" charset="0"/>
              </a:rPr>
              <a:t>National parks and monuments</a:t>
            </a:r>
          </a:p>
          <a:p>
            <a:pPr lvl="1"/>
            <a:r>
              <a:rPr lang="en-US" altLang="en-US" sz="2400" i="1">
                <a:solidFill>
                  <a:srgbClr val="000000"/>
                </a:solidFill>
                <a:latin typeface="Adobe Garamond Pro" pitchFamily="18" charset="0"/>
              </a:rPr>
              <a:t>Scientific research</a:t>
            </a:r>
          </a:p>
          <a:p>
            <a:pPr lvl="1"/>
            <a:endParaRPr lang="en-US" altLang="en-US" sz="2400" i="1">
              <a:solidFill>
                <a:srgbClr val="000000"/>
              </a:solidFill>
              <a:latin typeface="Times New Roman" pitchFamily="18" charset="0"/>
            </a:endParaRPr>
          </a:p>
          <a:p>
            <a:endParaRPr lang="en-US"/>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44">
                                            <p:txEl>
                                              <p:pRg st="0" end="0"/>
                                            </p:txEl>
                                          </p:spTgt>
                                        </p:tgtEl>
                                        <p:attrNameLst>
                                          <p:attrName>style.visibility</p:attrName>
                                        </p:attrNameLst>
                                      </p:cBhvr>
                                      <p:to>
                                        <p:strVal val="visible"/>
                                      </p:to>
                                    </p:set>
                                    <p:animEffect transition="in" filter="dissolve">
                                      <p:cBhvr>
                                        <p:cTn id="7" dur="500"/>
                                        <p:tgtEl>
                                          <p:spTgt spid="13314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3144">
                                            <p:txEl>
                                              <p:pRg st="1" end="1"/>
                                            </p:txEl>
                                          </p:spTgt>
                                        </p:tgtEl>
                                        <p:attrNameLst>
                                          <p:attrName>style.visibility</p:attrName>
                                        </p:attrNameLst>
                                      </p:cBhvr>
                                      <p:to>
                                        <p:strVal val="visible"/>
                                      </p:to>
                                    </p:set>
                                    <p:animEffect transition="in" filter="dissolve">
                                      <p:cBhvr>
                                        <p:cTn id="12" dur="500"/>
                                        <p:tgtEl>
                                          <p:spTgt spid="13314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3144">
                                            <p:txEl>
                                              <p:pRg st="2" end="2"/>
                                            </p:txEl>
                                          </p:spTgt>
                                        </p:tgtEl>
                                        <p:attrNameLst>
                                          <p:attrName>style.visibility</p:attrName>
                                        </p:attrNameLst>
                                      </p:cBhvr>
                                      <p:to>
                                        <p:strVal val="visible"/>
                                      </p:to>
                                    </p:set>
                                    <p:animEffect transition="in" filter="dissolve">
                                      <p:cBhvr>
                                        <p:cTn id="17" dur="500"/>
                                        <p:tgtEl>
                                          <p:spTgt spid="13314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3144">
                                            <p:txEl>
                                              <p:pRg st="3" end="3"/>
                                            </p:txEl>
                                          </p:spTgt>
                                        </p:tgtEl>
                                        <p:attrNameLst>
                                          <p:attrName>style.visibility</p:attrName>
                                        </p:attrNameLst>
                                      </p:cBhvr>
                                      <p:to>
                                        <p:strVal val="visible"/>
                                      </p:to>
                                    </p:set>
                                    <p:animEffect transition="in" filter="dissolve">
                                      <p:cBhvr>
                                        <p:cTn id="22" dur="500"/>
                                        <p:tgtEl>
                                          <p:spTgt spid="1331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3144">
                                            <p:txEl>
                                              <p:pRg st="4" end="4"/>
                                            </p:txEl>
                                          </p:spTgt>
                                        </p:tgtEl>
                                        <p:attrNameLst>
                                          <p:attrName>style.visibility</p:attrName>
                                        </p:attrNameLst>
                                      </p:cBhvr>
                                      <p:to>
                                        <p:strVal val="visible"/>
                                      </p:to>
                                    </p:set>
                                    <p:animEffect transition="in" filter="dissolve">
                                      <p:cBhvr>
                                        <p:cTn id="27" dur="500"/>
                                        <p:tgtEl>
                                          <p:spTgt spid="1331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3144">
                                            <p:txEl>
                                              <p:pRg st="5" end="5"/>
                                            </p:txEl>
                                          </p:spTgt>
                                        </p:tgtEl>
                                        <p:attrNameLst>
                                          <p:attrName>style.visibility</p:attrName>
                                        </p:attrNameLst>
                                      </p:cBhvr>
                                      <p:to>
                                        <p:strVal val="visible"/>
                                      </p:to>
                                    </p:set>
                                    <p:animEffect transition="in" filter="dissolve">
                                      <p:cBhvr>
                                        <p:cTn id="32" dur="500"/>
                                        <p:tgtEl>
                                          <p:spTgt spid="13314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3150"/>
                                        </p:tgtEl>
                                        <p:attrNameLst>
                                          <p:attrName>style.visibility</p:attrName>
                                        </p:attrNameLst>
                                      </p:cBhvr>
                                      <p:to>
                                        <p:strVal val="visible"/>
                                      </p:to>
                                    </p:set>
                                    <p:animEffect transition="in" filter="box(in)">
                                      <p:cBhvr>
                                        <p:cTn id="37" dur="500"/>
                                        <p:tgtEl>
                                          <p:spTgt spid="133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4" grpId="0" build="p" bldLvl="2" autoUpdateAnimBg="0"/>
      <p:bldP spid="133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0" y="0"/>
            <a:ext cx="7315200" cy="838200"/>
          </a:xfrm>
        </p:spPr>
        <p:txBody>
          <a:bodyPr/>
          <a:lstStyle/>
          <a:p>
            <a:pPr algn="l">
              <a:defRPr/>
            </a:pPr>
            <a:r>
              <a:rPr lang="en-US" sz="3200" dirty="0" smtClean="0"/>
              <a:t>How the Money Comes In: Revenue</a:t>
            </a:r>
          </a:p>
        </p:txBody>
      </p:sp>
      <p:graphicFrame>
        <p:nvGraphicFramePr>
          <p:cNvPr id="2" name="Object 9"/>
          <p:cNvGraphicFramePr>
            <a:graphicFrameLocks noGrp="1"/>
          </p:cNvGraphicFramePr>
          <p:nvPr>
            <p:ph idx="1"/>
          </p:nvPr>
        </p:nvGraphicFramePr>
        <p:xfrm>
          <a:off x="625475" y="1104900"/>
          <a:ext cx="8124825" cy="53641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60000"/>
            <a:lumOff val="40000"/>
          </a:schemeClr>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76200" y="0"/>
            <a:ext cx="8229600" cy="1143000"/>
          </a:xfrm>
        </p:spPr>
        <p:txBody>
          <a:bodyPr/>
          <a:lstStyle/>
          <a:p>
            <a:pPr algn="l">
              <a:defRPr/>
            </a:pPr>
            <a:r>
              <a:rPr lang="en-US" sz="3200" dirty="0" smtClean="0"/>
              <a:t>Where the Money Goes: Spending</a:t>
            </a:r>
          </a:p>
        </p:txBody>
      </p:sp>
      <p:graphicFrame>
        <p:nvGraphicFramePr>
          <p:cNvPr id="2" name="Object 5"/>
          <p:cNvGraphicFramePr>
            <a:graphicFrameLocks noGrp="1"/>
          </p:cNvGraphicFramePr>
          <p:nvPr>
            <p:ph sz="half" idx="1"/>
          </p:nvPr>
        </p:nvGraphicFramePr>
        <p:xfrm>
          <a:off x="736600" y="1193800"/>
          <a:ext cx="8124825" cy="53832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Object 16"/>
          <p:cNvGraphicFramePr>
            <a:graphicFrameLocks noGrp="1"/>
          </p:cNvGraphicFramePr>
          <p:nvPr>
            <p:ph sz="half" idx="2"/>
          </p:nvPr>
        </p:nvGraphicFramePr>
        <p:xfrm>
          <a:off x="739775" y="1193800"/>
          <a:ext cx="8124825" cy="538321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xit" presetSubtype="0" fill="hold" grpId="1" nodeType="clickEffect">
                                  <p:stCondLst>
                                    <p:cond delay="0"/>
                                  </p:stCondLst>
                                  <p:childTnLst>
                                    <p:animEffect transition="out" filter="wedge">
                                      <p:cBhvr>
                                        <p:cTn id="11" dur="2000"/>
                                        <p:tgtEl>
                                          <p:spTgt spid="3"/>
                                        </p:tgtEl>
                                      </p:cBhvr>
                                    </p:animEffect>
                                    <p:set>
                                      <p:cBhvr>
                                        <p:cTn id="12" dur="1" fill="hold">
                                          <p:stCondLst>
                                            <p:cond delay="1999"/>
                                          </p:stCondLst>
                                        </p:cTn>
                                        <p:tgtEl>
                                          <p:spTgt spid="3"/>
                                        </p:tgtEl>
                                        <p:attrNameLst>
                                          <p:attrName>style.visibility</p:attrName>
                                        </p:attrNameLst>
                                      </p:cBhvr>
                                      <p:to>
                                        <p:strVal val="hidden"/>
                                      </p:to>
                                    </p:set>
                                  </p:childTnLst>
                                </p:cTn>
                              </p:par>
                              <p:par>
                                <p:cTn id="13" presetID="2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edg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3" grpId="1">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defRPr/>
            </a:pPr>
            <a:endParaRPr lang="en-US" smtClean="0"/>
          </a:p>
        </p:txBody>
      </p:sp>
      <p:sp>
        <p:nvSpPr>
          <p:cNvPr id="22531" name="Content Placeholder 2"/>
          <p:cNvSpPr>
            <a:spLocks noGrp="1"/>
          </p:cNvSpPr>
          <p:nvPr>
            <p:ph sz="quarter" idx="1"/>
          </p:nvPr>
        </p:nvSpPr>
        <p:spPr/>
        <p:txBody>
          <a:bodyPr/>
          <a:lstStyle/>
          <a:p>
            <a:pPr>
              <a:defRPr/>
            </a:pPr>
            <a:endParaRPr lang="en-US" smtClean="0"/>
          </a:p>
        </p:txBody>
      </p:sp>
      <p:pic>
        <p:nvPicPr>
          <p:cNvPr id="25604" name="Picture 2" descr="File:GAO Slide.png">
            <a:hlinkClick r:id="rId2"/>
          </p:cNvPr>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defRPr/>
            </a:pPr>
            <a:endParaRPr lang="en-US" smtClean="0"/>
          </a:p>
        </p:txBody>
      </p:sp>
      <p:sp>
        <p:nvSpPr>
          <p:cNvPr id="25603" name="Content Placeholder 2"/>
          <p:cNvSpPr>
            <a:spLocks noGrp="1"/>
          </p:cNvSpPr>
          <p:nvPr>
            <p:ph sz="quarter" idx="1"/>
          </p:nvPr>
        </p:nvSpPr>
        <p:spPr/>
        <p:txBody>
          <a:bodyPr/>
          <a:lstStyle/>
          <a:p>
            <a:pPr>
              <a:defRPr/>
            </a:pPr>
            <a:endParaRPr lang="en-US" smtClean="0"/>
          </a:p>
        </p:txBody>
      </p:sp>
      <p:pic>
        <p:nvPicPr>
          <p:cNvPr id="27652" name="Picture 4" descr="http://www.cbsnews.com/images/2009/02/27/image4834017.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60000"/>
            <a:lumOff val="40000"/>
          </a:schemeClr>
        </a:solidFill>
        <a:effectLst/>
      </p:bgPr>
    </p:bg>
    <p:spTree>
      <p:nvGrpSpPr>
        <p:cNvPr id="1" name=""/>
        <p:cNvGrpSpPr/>
        <p:nvPr/>
      </p:nvGrpSpPr>
      <p:grpSpPr>
        <a:xfrm>
          <a:off x="0" y="0"/>
          <a:ext cx="0" cy="0"/>
          <a:chOff x="0" y="0"/>
          <a:chExt cx="0" cy="0"/>
        </a:xfrm>
      </p:grpSpPr>
      <p:grpSp>
        <p:nvGrpSpPr>
          <p:cNvPr id="2" name="Group 53"/>
          <p:cNvGrpSpPr>
            <a:grpSpLocks/>
          </p:cNvGrpSpPr>
          <p:nvPr/>
        </p:nvGrpSpPr>
        <p:grpSpPr bwMode="auto">
          <a:xfrm>
            <a:off x="228600" y="4341813"/>
            <a:ext cx="8683625" cy="2516187"/>
            <a:chOff x="144" y="2735"/>
            <a:chExt cx="5470" cy="1585"/>
          </a:xfrm>
        </p:grpSpPr>
        <p:grpSp>
          <p:nvGrpSpPr>
            <p:cNvPr id="26664" name="Group 36"/>
            <p:cNvGrpSpPr>
              <a:grpSpLocks/>
            </p:cNvGrpSpPr>
            <p:nvPr/>
          </p:nvGrpSpPr>
          <p:grpSpPr bwMode="auto">
            <a:xfrm>
              <a:off x="144" y="2735"/>
              <a:ext cx="5470" cy="1585"/>
              <a:chOff x="144" y="2735"/>
              <a:chExt cx="5470" cy="1585"/>
            </a:xfrm>
          </p:grpSpPr>
          <p:sp>
            <p:nvSpPr>
              <p:cNvPr id="26666" name="Rectangle 34"/>
              <p:cNvSpPr>
                <a:spLocks noChangeArrowheads="1"/>
              </p:cNvSpPr>
              <p:nvPr/>
            </p:nvSpPr>
            <p:spPr bwMode="auto">
              <a:xfrm flipV="1">
                <a:off x="144" y="3456"/>
                <a:ext cx="5470" cy="864"/>
              </a:xfrm>
              <a:prstGeom prst="rect">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nvGrpSpPr>
              <p:cNvPr id="26667" name="Group 30"/>
              <p:cNvGrpSpPr>
                <a:grpSpLocks/>
              </p:cNvGrpSpPr>
              <p:nvPr/>
            </p:nvGrpSpPr>
            <p:grpSpPr bwMode="auto">
              <a:xfrm flipV="1">
                <a:off x="2088" y="2735"/>
                <a:ext cx="1584" cy="1153"/>
                <a:chOff x="144" y="1295"/>
                <a:chExt cx="1584" cy="1153"/>
              </a:xfrm>
            </p:grpSpPr>
            <p:sp>
              <p:nvSpPr>
                <p:cNvPr id="26668" name="Rectangle 31"/>
                <p:cNvSpPr>
                  <a:spLocks noChangeArrowheads="1"/>
                </p:cNvSpPr>
                <p:nvPr/>
              </p:nvSpPr>
              <p:spPr bwMode="auto">
                <a:xfrm>
                  <a:off x="144" y="1295"/>
                  <a:ext cx="1584" cy="864"/>
                </a:xfrm>
                <a:prstGeom prst="rect">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69" name="AutoShape 32"/>
                <p:cNvSpPr>
                  <a:spLocks noChangeArrowheads="1"/>
                </p:cNvSpPr>
                <p:nvPr/>
              </p:nvSpPr>
              <p:spPr bwMode="auto">
                <a:xfrm flipV="1">
                  <a:off x="144" y="2160"/>
                  <a:ext cx="1584" cy="288"/>
                </a:xfrm>
                <a:prstGeom prst="triangle">
                  <a:avLst>
                    <a:gd name="adj" fmla="val 50000"/>
                  </a:avLst>
                </a:prstGeom>
                <a:solidFill>
                  <a:srgbClr val="FFCC99"/>
                </a:solidFill>
                <a:ln w="0">
                  <a:solidFill>
                    <a:srgbClr val="FFCC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grpSp>
        <p:sp>
          <p:nvSpPr>
            <p:cNvPr id="26665" name="Text Box 52"/>
            <p:cNvSpPr txBox="1">
              <a:spLocks noChangeArrowheads="1"/>
            </p:cNvSpPr>
            <p:nvPr/>
          </p:nvSpPr>
          <p:spPr bwMode="auto">
            <a:xfrm>
              <a:off x="1776" y="2928"/>
              <a:ext cx="2304" cy="1134"/>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Conference Committee           Meets to Resolve Differences</a:t>
              </a:r>
            </a:p>
          </p:txBody>
        </p:sp>
      </p:grpSp>
      <p:sp>
        <p:nvSpPr>
          <p:cNvPr id="169988" name="Rectangle 4"/>
          <p:cNvSpPr>
            <a:spLocks noGrp="1" noChangeArrowheads="1"/>
          </p:cNvSpPr>
          <p:nvPr>
            <p:ph type="title"/>
          </p:nvPr>
        </p:nvSpPr>
        <p:spPr>
          <a:xfrm>
            <a:off x="457200" y="0"/>
            <a:ext cx="8229600" cy="1143000"/>
          </a:xfrm>
        </p:spPr>
        <p:txBody>
          <a:bodyPr/>
          <a:lstStyle/>
          <a:p>
            <a:pPr>
              <a:defRPr/>
            </a:pPr>
            <a:r>
              <a:rPr lang="en-US" sz="2800" dirty="0" smtClean="0">
                <a:solidFill>
                  <a:srgbClr val="000000"/>
                </a:solidFill>
                <a:effectLst/>
                <a:latin typeface="Tekton Pro Ext" pitchFamily="34" charset="0"/>
                <a:cs typeface="Times New Roman" pitchFamily="18" charset="0"/>
              </a:rPr>
              <a:t>The Budget Process</a:t>
            </a:r>
          </a:p>
        </p:txBody>
      </p:sp>
      <p:sp>
        <p:nvSpPr>
          <p:cNvPr id="170021" name="Text Box 37"/>
          <p:cNvSpPr txBox="1">
            <a:spLocks noChangeArrowheads="1"/>
          </p:cNvSpPr>
          <p:nvPr/>
        </p:nvSpPr>
        <p:spPr bwMode="auto">
          <a:xfrm>
            <a:off x="228600" y="966788"/>
            <a:ext cx="2514600" cy="519112"/>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House</a:t>
            </a:r>
          </a:p>
        </p:txBody>
      </p:sp>
      <p:sp>
        <p:nvSpPr>
          <p:cNvPr id="170022" name="Text Box 38"/>
          <p:cNvSpPr txBox="1">
            <a:spLocks noChangeArrowheads="1"/>
          </p:cNvSpPr>
          <p:nvPr/>
        </p:nvSpPr>
        <p:spPr bwMode="auto">
          <a:xfrm>
            <a:off x="6400800" y="966788"/>
            <a:ext cx="2514600" cy="519112"/>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Senate</a:t>
            </a:r>
          </a:p>
        </p:txBody>
      </p:sp>
      <p:grpSp>
        <p:nvGrpSpPr>
          <p:cNvPr id="5" name="Group 45"/>
          <p:cNvGrpSpPr>
            <a:grpSpLocks/>
          </p:cNvGrpSpPr>
          <p:nvPr/>
        </p:nvGrpSpPr>
        <p:grpSpPr bwMode="auto">
          <a:xfrm>
            <a:off x="0" y="4341813"/>
            <a:ext cx="2971800" cy="1830387"/>
            <a:chOff x="0" y="2735"/>
            <a:chExt cx="1872" cy="1153"/>
          </a:xfrm>
        </p:grpSpPr>
        <p:grpSp>
          <p:nvGrpSpPr>
            <p:cNvPr id="26660" name="Group 14"/>
            <p:cNvGrpSpPr>
              <a:grpSpLocks/>
            </p:cNvGrpSpPr>
            <p:nvPr/>
          </p:nvGrpSpPr>
          <p:grpSpPr bwMode="auto">
            <a:xfrm>
              <a:off x="144" y="2735"/>
              <a:ext cx="1584" cy="1153"/>
              <a:chOff x="144" y="1295"/>
              <a:chExt cx="1584" cy="1153"/>
            </a:xfrm>
          </p:grpSpPr>
          <p:sp>
            <p:nvSpPr>
              <p:cNvPr id="26662" name="Rectangle 7"/>
              <p:cNvSpPr>
                <a:spLocks noChangeArrowheads="1"/>
              </p:cNvSpPr>
              <p:nvPr/>
            </p:nvSpPr>
            <p:spPr bwMode="auto">
              <a:xfrm>
                <a:off x="144" y="1295"/>
                <a:ext cx="1584" cy="864"/>
              </a:xfrm>
              <a:prstGeom prst="rect">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63" name="AutoShape 9"/>
              <p:cNvSpPr>
                <a:spLocks noChangeArrowheads="1"/>
              </p:cNvSpPr>
              <p:nvPr/>
            </p:nvSpPr>
            <p:spPr bwMode="auto">
              <a:xfrm flipV="1">
                <a:off x="144" y="2160"/>
                <a:ext cx="1584" cy="288"/>
              </a:xfrm>
              <a:prstGeom prst="triangle">
                <a:avLst>
                  <a:gd name="adj" fmla="val 50000"/>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61" name="Text Box 41"/>
            <p:cNvSpPr txBox="1">
              <a:spLocks noChangeArrowheads="1"/>
            </p:cNvSpPr>
            <p:nvPr/>
          </p:nvSpPr>
          <p:spPr bwMode="auto">
            <a:xfrm>
              <a:off x="0" y="3120"/>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the Floor</a:t>
              </a:r>
            </a:p>
          </p:txBody>
        </p:sp>
      </p:grpSp>
      <p:grpSp>
        <p:nvGrpSpPr>
          <p:cNvPr id="7" name="Group 46"/>
          <p:cNvGrpSpPr>
            <a:grpSpLocks/>
          </p:cNvGrpSpPr>
          <p:nvPr/>
        </p:nvGrpSpPr>
        <p:grpSpPr bwMode="auto">
          <a:xfrm>
            <a:off x="0" y="2970213"/>
            <a:ext cx="2971800" cy="1830387"/>
            <a:chOff x="0" y="1871"/>
            <a:chExt cx="1872" cy="1153"/>
          </a:xfrm>
        </p:grpSpPr>
        <p:grpSp>
          <p:nvGrpSpPr>
            <p:cNvPr id="26656" name="Group 15"/>
            <p:cNvGrpSpPr>
              <a:grpSpLocks/>
            </p:cNvGrpSpPr>
            <p:nvPr/>
          </p:nvGrpSpPr>
          <p:grpSpPr bwMode="auto">
            <a:xfrm>
              <a:off x="144" y="1871"/>
              <a:ext cx="1584" cy="1153"/>
              <a:chOff x="144" y="1295"/>
              <a:chExt cx="1584" cy="1153"/>
            </a:xfrm>
          </p:grpSpPr>
          <p:sp>
            <p:nvSpPr>
              <p:cNvPr id="26658" name="Rectangle 16"/>
              <p:cNvSpPr>
                <a:spLocks noChangeArrowheads="1"/>
              </p:cNvSpPr>
              <p:nvPr/>
            </p:nvSpPr>
            <p:spPr bwMode="auto">
              <a:xfrm>
                <a:off x="144" y="1295"/>
                <a:ext cx="1584" cy="864"/>
              </a:xfrm>
              <a:prstGeom prst="rect">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9" name="AutoShape 17"/>
              <p:cNvSpPr>
                <a:spLocks noChangeArrowheads="1"/>
              </p:cNvSpPr>
              <p:nvPr/>
            </p:nvSpPr>
            <p:spPr bwMode="auto">
              <a:xfrm flipV="1">
                <a:off x="144" y="2160"/>
                <a:ext cx="1584" cy="288"/>
              </a:xfrm>
              <a:prstGeom prst="triangle">
                <a:avLst>
                  <a:gd name="adj" fmla="val 50000"/>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57" name="Text Box 40"/>
            <p:cNvSpPr txBox="1">
              <a:spLocks noChangeArrowheads="1"/>
            </p:cNvSpPr>
            <p:nvPr/>
          </p:nvSpPr>
          <p:spPr bwMode="auto">
            <a:xfrm>
              <a:off x="0" y="2208"/>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Full Committee Approves</a:t>
              </a:r>
            </a:p>
          </p:txBody>
        </p:sp>
      </p:grpSp>
      <p:grpSp>
        <p:nvGrpSpPr>
          <p:cNvPr id="9" name="Group 48"/>
          <p:cNvGrpSpPr>
            <a:grpSpLocks/>
          </p:cNvGrpSpPr>
          <p:nvPr/>
        </p:nvGrpSpPr>
        <p:grpSpPr bwMode="auto">
          <a:xfrm>
            <a:off x="6172200" y="4343400"/>
            <a:ext cx="2971800" cy="1830388"/>
            <a:chOff x="3888" y="2736"/>
            <a:chExt cx="1872" cy="1153"/>
          </a:xfrm>
        </p:grpSpPr>
        <p:grpSp>
          <p:nvGrpSpPr>
            <p:cNvPr id="26652" name="Group 21"/>
            <p:cNvGrpSpPr>
              <a:grpSpLocks/>
            </p:cNvGrpSpPr>
            <p:nvPr/>
          </p:nvGrpSpPr>
          <p:grpSpPr bwMode="auto">
            <a:xfrm>
              <a:off x="4032" y="2736"/>
              <a:ext cx="1584" cy="1153"/>
              <a:chOff x="144" y="1295"/>
              <a:chExt cx="1584" cy="1153"/>
            </a:xfrm>
          </p:grpSpPr>
          <p:sp>
            <p:nvSpPr>
              <p:cNvPr id="26654" name="Rectangle 22"/>
              <p:cNvSpPr>
                <a:spLocks noChangeArrowheads="1"/>
              </p:cNvSpPr>
              <p:nvPr/>
            </p:nvSpPr>
            <p:spPr bwMode="auto">
              <a:xfrm>
                <a:off x="144" y="1295"/>
                <a:ext cx="1584" cy="864"/>
              </a:xfrm>
              <a:prstGeom prst="rect">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5" name="AutoShape 23"/>
              <p:cNvSpPr>
                <a:spLocks noChangeArrowheads="1"/>
              </p:cNvSpPr>
              <p:nvPr/>
            </p:nvSpPr>
            <p:spPr bwMode="auto">
              <a:xfrm flipV="1">
                <a:off x="144" y="2160"/>
                <a:ext cx="1584" cy="288"/>
              </a:xfrm>
              <a:prstGeom prst="triangle">
                <a:avLst>
                  <a:gd name="adj" fmla="val 50000"/>
                </a:avLst>
              </a:prstGeom>
              <a:solidFill>
                <a:srgbClr val="99CCFF"/>
              </a:solidFill>
              <a:ln w="0">
                <a:solidFill>
                  <a:srgbClr val="99CCFF"/>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53" name="Text Box 44"/>
            <p:cNvSpPr txBox="1">
              <a:spLocks noChangeArrowheads="1"/>
            </p:cNvSpPr>
            <p:nvPr/>
          </p:nvSpPr>
          <p:spPr bwMode="auto">
            <a:xfrm>
              <a:off x="3888" y="3072"/>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the Floor</a:t>
              </a:r>
            </a:p>
          </p:txBody>
        </p:sp>
      </p:grpSp>
      <p:grpSp>
        <p:nvGrpSpPr>
          <p:cNvPr id="11" name="Group 47"/>
          <p:cNvGrpSpPr>
            <a:grpSpLocks/>
          </p:cNvGrpSpPr>
          <p:nvPr/>
        </p:nvGrpSpPr>
        <p:grpSpPr bwMode="auto">
          <a:xfrm>
            <a:off x="228600" y="1598613"/>
            <a:ext cx="2514600" cy="1830387"/>
            <a:chOff x="144" y="1007"/>
            <a:chExt cx="1584" cy="1153"/>
          </a:xfrm>
        </p:grpSpPr>
        <p:grpSp>
          <p:nvGrpSpPr>
            <p:cNvPr id="26648" name="Group 18"/>
            <p:cNvGrpSpPr>
              <a:grpSpLocks/>
            </p:cNvGrpSpPr>
            <p:nvPr/>
          </p:nvGrpSpPr>
          <p:grpSpPr bwMode="auto">
            <a:xfrm>
              <a:off x="144" y="1007"/>
              <a:ext cx="1584" cy="1153"/>
              <a:chOff x="144" y="1295"/>
              <a:chExt cx="1584" cy="1153"/>
            </a:xfrm>
          </p:grpSpPr>
          <p:sp>
            <p:nvSpPr>
              <p:cNvPr id="26650" name="Rectangle 19"/>
              <p:cNvSpPr>
                <a:spLocks noChangeArrowheads="1"/>
              </p:cNvSpPr>
              <p:nvPr/>
            </p:nvSpPr>
            <p:spPr bwMode="auto">
              <a:xfrm>
                <a:off x="144" y="1295"/>
                <a:ext cx="1584" cy="864"/>
              </a:xfrm>
              <a:prstGeom prst="rect">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51" name="AutoShape 20"/>
              <p:cNvSpPr>
                <a:spLocks noChangeArrowheads="1"/>
              </p:cNvSpPr>
              <p:nvPr/>
            </p:nvSpPr>
            <p:spPr bwMode="auto">
              <a:xfrm flipV="1">
                <a:off x="144" y="2160"/>
                <a:ext cx="1584" cy="288"/>
              </a:xfrm>
              <a:prstGeom prst="triangle">
                <a:avLst>
                  <a:gd name="adj" fmla="val 50000"/>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9" name="Text Box 39"/>
            <p:cNvSpPr txBox="1">
              <a:spLocks noChangeArrowheads="1"/>
            </p:cNvSpPr>
            <p:nvPr/>
          </p:nvSpPr>
          <p:spPr bwMode="auto">
            <a:xfrm>
              <a:off x="144" y="1080"/>
              <a:ext cx="1584" cy="865"/>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Appropriation Subcommittee Reports a Bill</a:t>
              </a:r>
            </a:p>
          </p:txBody>
        </p:sp>
      </p:grpSp>
      <p:grpSp>
        <p:nvGrpSpPr>
          <p:cNvPr id="13" name="Group 49"/>
          <p:cNvGrpSpPr>
            <a:grpSpLocks/>
          </p:cNvGrpSpPr>
          <p:nvPr/>
        </p:nvGrpSpPr>
        <p:grpSpPr bwMode="auto">
          <a:xfrm>
            <a:off x="6172200" y="2971800"/>
            <a:ext cx="2971800" cy="1830388"/>
            <a:chOff x="3888" y="1872"/>
            <a:chExt cx="1872" cy="1153"/>
          </a:xfrm>
        </p:grpSpPr>
        <p:grpSp>
          <p:nvGrpSpPr>
            <p:cNvPr id="26644" name="Group 24"/>
            <p:cNvGrpSpPr>
              <a:grpSpLocks/>
            </p:cNvGrpSpPr>
            <p:nvPr/>
          </p:nvGrpSpPr>
          <p:grpSpPr bwMode="auto">
            <a:xfrm>
              <a:off x="4032" y="1872"/>
              <a:ext cx="1584" cy="1153"/>
              <a:chOff x="144" y="1295"/>
              <a:chExt cx="1584" cy="1153"/>
            </a:xfrm>
          </p:grpSpPr>
          <p:sp>
            <p:nvSpPr>
              <p:cNvPr id="26646" name="Rectangle 25"/>
              <p:cNvSpPr>
                <a:spLocks noChangeArrowheads="1"/>
              </p:cNvSpPr>
              <p:nvPr/>
            </p:nvSpPr>
            <p:spPr bwMode="auto">
              <a:xfrm>
                <a:off x="144" y="1295"/>
                <a:ext cx="1584" cy="864"/>
              </a:xfrm>
              <a:prstGeom prst="rect">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47" name="AutoShape 26"/>
              <p:cNvSpPr>
                <a:spLocks noChangeArrowheads="1"/>
              </p:cNvSpPr>
              <p:nvPr/>
            </p:nvSpPr>
            <p:spPr bwMode="auto">
              <a:xfrm flipV="1">
                <a:off x="144" y="2160"/>
                <a:ext cx="1584" cy="288"/>
              </a:xfrm>
              <a:prstGeom prst="triangle">
                <a:avLst>
                  <a:gd name="adj" fmla="val 50000"/>
                </a:avLst>
              </a:prstGeom>
              <a:solidFill>
                <a:srgbClr val="FFFF99"/>
              </a:solidFill>
              <a:ln w="0">
                <a:solidFill>
                  <a:srgbClr val="FFFF99"/>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5" name="Text Box 43"/>
            <p:cNvSpPr txBox="1">
              <a:spLocks noChangeArrowheads="1"/>
            </p:cNvSpPr>
            <p:nvPr/>
          </p:nvSpPr>
          <p:spPr bwMode="auto">
            <a:xfrm>
              <a:off x="3888" y="2208"/>
              <a:ext cx="1872"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Full Committee Approves</a:t>
              </a:r>
            </a:p>
          </p:txBody>
        </p:sp>
      </p:grpSp>
      <p:grpSp>
        <p:nvGrpSpPr>
          <p:cNvPr id="15" name="Group 50"/>
          <p:cNvGrpSpPr>
            <a:grpSpLocks/>
          </p:cNvGrpSpPr>
          <p:nvPr/>
        </p:nvGrpSpPr>
        <p:grpSpPr bwMode="auto">
          <a:xfrm>
            <a:off x="6400800" y="1600200"/>
            <a:ext cx="2514600" cy="1830388"/>
            <a:chOff x="4032" y="1008"/>
            <a:chExt cx="1584" cy="1153"/>
          </a:xfrm>
        </p:grpSpPr>
        <p:grpSp>
          <p:nvGrpSpPr>
            <p:cNvPr id="26640" name="Group 27"/>
            <p:cNvGrpSpPr>
              <a:grpSpLocks/>
            </p:cNvGrpSpPr>
            <p:nvPr/>
          </p:nvGrpSpPr>
          <p:grpSpPr bwMode="auto">
            <a:xfrm>
              <a:off x="4032" y="1008"/>
              <a:ext cx="1584" cy="1153"/>
              <a:chOff x="144" y="1295"/>
              <a:chExt cx="1584" cy="1153"/>
            </a:xfrm>
          </p:grpSpPr>
          <p:sp>
            <p:nvSpPr>
              <p:cNvPr id="26642" name="Rectangle 28"/>
              <p:cNvSpPr>
                <a:spLocks noChangeArrowheads="1"/>
              </p:cNvSpPr>
              <p:nvPr/>
            </p:nvSpPr>
            <p:spPr bwMode="auto">
              <a:xfrm>
                <a:off x="144" y="1295"/>
                <a:ext cx="1584" cy="864"/>
              </a:xfrm>
              <a:prstGeom prst="rect">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43" name="AutoShape 29"/>
              <p:cNvSpPr>
                <a:spLocks noChangeArrowheads="1"/>
              </p:cNvSpPr>
              <p:nvPr/>
            </p:nvSpPr>
            <p:spPr bwMode="auto">
              <a:xfrm flipV="1">
                <a:off x="144" y="2160"/>
                <a:ext cx="1584" cy="288"/>
              </a:xfrm>
              <a:prstGeom prst="triangle">
                <a:avLst>
                  <a:gd name="adj" fmla="val 50000"/>
                </a:avLst>
              </a:prstGeom>
              <a:solidFill>
                <a:srgbClr val="FF99CC"/>
              </a:solidFill>
              <a:ln w="0">
                <a:solidFill>
                  <a:srgbClr val="FF99CC"/>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sp>
          <p:nvSpPr>
            <p:cNvPr id="26641" name="Text Box 42"/>
            <p:cNvSpPr txBox="1">
              <a:spLocks noChangeArrowheads="1"/>
            </p:cNvSpPr>
            <p:nvPr/>
          </p:nvSpPr>
          <p:spPr bwMode="auto">
            <a:xfrm>
              <a:off x="4032" y="1080"/>
              <a:ext cx="1584" cy="865"/>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Appropriation Subcommittee Reports a Bill</a:t>
              </a:r>
            </a:p>
          </p:txBody>
        </p:sp>
      </p:grpSp>
      <p:sp>
        <p:nvSpPr>
          <p:cNvPr id="170035" name="AutoShape 51"/>
          <p:cNvSpPr>
            <a:spLocks noChangeArrowheads="1"/>
          </p:cNvSpPr>
          <p:nvPr/>
        </p:nvSpPr>
        <p:spPr bwMode="auto">
          <a:xfrm rot="-7521443">
            <a:off x="4254500" y="879475"/>
            <a:ext cx="571500" cy="5372100"/>
          </a:xfrm>
          <a:prstGeom prst="downArrow">
            <a:avLst>
              <a:gd name="adj1" fmla="val 50000"/>
              <a:gd name="adj2" fmla="val 235000"/>
            </a:avLst>
          </a:prstGeom>
          <a:solidFill>
            <a:srgbClr val="FFFF66"/>
          </a:solidFill>
          <a:ln w="0">
            <a:solidFill>
              <a:srgbClr val="000000"/>
            </a:solidFill>
            <a:miter lim="800000"/>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grpSp>
        <p:nvGrpSpPr>
          <p:cNvPr id="17" name="Group 56"/>
          <p:cNvGrpSpPr>
            <a:grpSpLocks/>
          </p:cNvGrpSpPr>
          <p:nvPr/>
        </p:nvGrpSpPr>
        <p:grpSpPr bwMode="auto">
          <a:xfrm>
            <a:off x="3429000" y="1600200"/>
            <a:ext cx="2286000" cy="2286000"/>
            <a:chOff x="2160" y="1008"/>
            <a:chExt cx="1440" cy="1440"/>
          </a:xfrm>
        </p:grpSpPr>
        <p:sp>
          <p:nvSpPr>
            <p:cNvPr id="26638" name="Oval 54"/>
            <p:cNvSpPr>
              <a:spLocks noChangeArrowheads="1"/>
            </p:cNvSpPr>
            <p:nvPr/>
          </p:nvSpPr>
          <p:spPr bwMode="auto">
            <a:xfrm>
              <a:off x="2160" y="1008"/>
              <a:ext cx="1440" cy="1440"/>
            </a:xfrm>
            <a:prstGeom prst="ellipse">
              <a:avLst/>
            </a:prstGeom>
            <a:solidFill>
              <a:srgbClr val="CCFFCC"/>
            </a:solidFill>
            <a:ln w="0">
              <a:solidFill>
                <a:srgbClr val="CCFFCC"/>
              </a:solidFill>
              <a:round/>
              <a:headEnd/>
              <a:tailEnd/>
            </a:ln>
          </p:spPr>
          <p:txBody>
            <a:bodyPr wrap="none" anchor="ctr"/>
            <a:lstStyle/>
            <a:p>
              <a:pPr algn="ctr"/>
              <a:endParaRPr lang="en-US" sz="2800">
                <a:solidFill>
                  <a:srgbClr val="000000"/>
                </a:solidFill>
                <a:latin typeface="Times New Roman" pitchFamily="18" charset="0"/>
                <a:cs typeface="Times New Roman" pitchFamily="18" charset="0"/>
              </a:endParaRPr>
            </a:p>
          </p:txBody>
        </p:sp>
        <p:sp>
          <p:nvSpPr>
            <p:cNvPr id="26639" name="Text Box 55"/>
            <p:cNvSpPr txBox="1">
              <a:spLocks noChangeArrowheads="1"/>
            </p:cNvSpPr>
            <p:nvPr/>
          </p:nvSpPr>
          <p:spPr bwMode="auto">
            <a:xfrm>
              <a:off x="2160" y="1440"/>
              <a:ext cx="1440" cy="596"/>
            </a:xfrm>
            <a:prstGeom prst="rect">
              <a:avLst/>
            </a:prstGeom>
            <a:noFill/>
            <a:ln w="0">
              <a:noFill/>
              <a:miter lim="800000"/>
              <a:headEnd/>
              <a:tailEnd/>
            </a:ln>
          </p:spPr>
          <p:txBody>
            <a:bodyPr>
              <a:spAutoFit/>
            </a:bodyPr>
            <a:lstStyle/>
            <a:p>
              <a:pPr algn="ctr">
                <a:spcBef>
                  <a:spcPct val="50000"/>
                </a:spcBef>
              </a:pPr>
              <a:r>
                <a:rPr lang="en-US" sz="2800" b="1">
                  <a:solidFill>
                    <a:srgbClr val="000000"/>
                  </a:solidFill>
                  <a:latin typeface="Times New Roman" pitchFamily="18" charset="0"/>
                  <a:cs typeface="Times New Roman" pitchFamily="18" charset="0"/>
                </a:rPr>
                <a:t>Sent to President</a:t>
              </a:r>
            </a:p>
          </p:txBody>
        </p:sp>
      </p:gr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0021"/>
                                        </p:tgtEl>
                                        <p:attrNameLst>
                                          <p:attrName>style.visibility</p:attrName>
                                        </p:attrNameLst>
                                      </p:cBhvr>
                                      <p:to>
                                        <p:strVal val="visible"/>
                                      </p:to>
                                    </p:set>
                                    <p:animEffect transition="in" filter="dissolve">
                                      <p:cBhvr>
                                        <p:cTn id="7" dur="500"/>
                                        <p:tgtEl>
                                          <p:spTgt spid="1700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0022"/>
                                        </p:tgtEl>
                                        <p:attrNameLst>
                                          <p:attrName>style.visibility</p:attrName>
                                        </p:attrNameLst>
                                      </p:cBhvr>
                                      <p:to>
                                        <p:strVal val="visible"/>
                                      </p:to>
                                    </p:set>
                                    <p:animEffect transition="in" filter="dissolve">
                                      <p:cBhvr>
                                        <p:cTn id="10" dur="500"/>
                                        <p:tgtEl>
                                          <p:spTgt spid="1700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10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10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70035"/>
                                        </p:tgtEl>
                                        <p:attrNameLst>
                                          <p:attrName>style.visibility</p:attrName>
                                        </p:attrNameLst>
                                      </p:cBhvr>
                                      <p:to>
                                        <p:strVal val="visible"/>
                                      </p:to>
                                    </p:set>
                                    <p:animEffect transition="in" filter="wipe(down)">
                                      <p:cBhvr>
                                        <p:cTn id="30" dur="500"/>
                                        <p:tgtEl>
                                          <p:spTgt spid="170035"/>
                                        </p:tgtEl>
                                      </p:cBhvr>
                                    </p:animEffect>
                                  </p:childTnLst>
                                </p:cTn>
                              </p:par>
                            </p:childTnLst>
                          </p:cTn>
                        </p:par>
                        <p:par>
                          <p:cTn id="31" fill="hold">
                            <p:stCondLst>
                              <p:cond delay="500"/>
                            </p:stCondLst>
                            <p:childTnLst>
                              <p:par>
                                <p:cTn id="32" presetID="22"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1000"/>
                                        <p:tgtEl>
                                          <p:spTgt spid="15"/>
                                        </p:tgtEl>
                                      </p:cBhvr>
                                    </p:animEffect>
                                  </p:childTnLst>
                                </p:cTn>
                              </p:par>
                            </p:childTnLst>
                          </p:cTn>
                        </p:par>
                        <p:par>
                          <p:cTn id="35" fill="hold">
                            <p:stCondLst>
                              <p:cond delay="1500"/>
                            </p:stCondLst>
                            <p:childTnLst>
                              <p:par>
                                <p:cTn id="36" presetID="10" presetClass="exit" presetSubtype="0" fill="hold" grpId="1" nodeType="afterEffect">
                                  <p:stCondLst>
                                    <p:cond delay="0"/>
                                  </p:stCondLst>
                                  <p:childTnLst>
                                    <p:animEffect transition="out" filter="fade">
                                      <p:cBhvr>
                                        <p:cTn id="37" dur="2000"/>
                                        <p:tgtEl>
                                          <p:spTgt spid="170035"/>
                                        </p:tgtEl>
                                      </p:cBhvr>
                                    </p:animEffect>
                                    <p:set>
                                      <p:cBhvr>
                                        <p:cTn id="38" dur="1" fill="hold">
                                          <p:stCondLst>
                                            <p:cond delay="1999"/>
                                          </p:stCondLst>
                                        </p:cTn>
                                        <p:tgtEl>
                                          <p:spTgt spid="17003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10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up)">
                                      <p:cBhvr>
                                        <p:cTn id="48" dur="1000"/>
                                        <p:tgtEl>
                                          <p:spTgt spid="9"/>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down)">
                                      <p:cBhvr>
                                        <p:cTn id="53" dur="10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down)">
                                      <p:cBhvr>
                                        <p:cTn id="58"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021" grpId="0"/>
      <p:bldP spid="170022" grpId="0"/>
      <p:bldP spid="170035" grpId="0" animBg="1"/>
      <p:bldP spid="170035" grpId="1"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0" name="Rectangle 2"/>
          <p:cNvSpPr>
            <a:spLocks noGrp="1" noChangeArrowheads="1"/>
          </p:cNvSpPr>
          <p:nvPr>
            <p:ph idx="1"/>
          </p:nvPr>
        </p:nvSpPr>
        <p:spPr>
          <a:xfrm>
            <a:off x="0" y="1981200"/>
            <a:ext cx="9144000" cy="4876800"/>
          </a:xfrm>
        </p:spPr>
        <p:txBody>
          <a:bodyPr/>
          <a:lstStyle/>
          <a:p>
            <a:pPr lvl="2">
              <a:lnSpc>
                <a:spcPct val="90000"/>
              </a:lnSpc>
              <a:buFontTx/>
              <a:buNone/>
              <a:defRPr/>
            </a:pPr>
            <a:r>
              <a:rPr lang="en-US" sz="2800" b="1" i="1" dirty="0" smtClean="0">
                <a:solidFill>
                  <a:schemeClr val="tx1">
                    <a:lumMod val="65000"/>
                    <a:lumOff val="35000"/>
                  </a:schemeClr>
                </a:solidFill>
                <a:latin typeface="Century Schoolbook" pitchFamily="18" charset="0"/>
              </a:rPr>
              <a:t>   The study of choice under the conditions    	of scarcity.</a:t>
            </a:r>
          </a:p>
          <a:p>
            <a:pPr lvl="2">
              <a:lnSpc>
                <a:spcPct val="90000"/>
              </a:lnSpc>
              <a:buFontTx/>
              <a:buNone/>
              <a:defRPr/>
            </a:pPr>
            <a:endParaRPr lang="en-US" sz="2800" b="1" i="1" dirty="0" smtClean="0">
              <a:solidFill>
                <a:schemeClr val="tx1">
                  <a:lumMod val="65000"/>
                  <a:lumOff val="35000"/>
                </a:schemeClr>
              </a:solidFill>
              <a:latin typeface="Century Schoolbook" pitchFamily="18" charset="0"/>
            </a:endParaRPr>
          </a:p>
          <a:p>
            <a:pPr lvl="2">
              <a:lnSpc>
                <a:spcPct val="90000"/>
              </a:lnSpc>
              <a:defRPr/>
            </a:pPr>
            <a:r>
              <a:rPr lang="en-US" sz="2800" b="1" dirty="0" smtClean="0">
                <a:solidFill>
                  <a:schemeClr val="tx1">
                    <a:lumMod val="65000"/>
                    <a:lumOff val="35000"/>
                  </a:schemeClr>
                </a:solidFill>
                <a:latin typeface="Century Schoolbook" pitchFamily="18" charset="0"/>
              </a:rPr>
              <a:t>Microeconomics-study of the behavior and decision making by small units such as individuals and businesses.</a:t>
            </a:r>
          </a:p>
          <a:p>
            <a:pPr lvl="2">
              <a:lnSpc>
                <a:spcPct val="90000"/>
              </a:lnSpc>
              <a:buFontTx/>
              <a:buNone/>
              <a:defRPr/>
            </a:pPr>
            <a:endParaRPr lang="en-US" sz="2800" b="1" dirty="0" smtClean="0">
              <a:solidFill>
                <a:schemeClr val="tx1">
                  <a:lumMod val="65000"/>
                  <a:lumOff val="35000"/>
                </a:schemeClr>
              </a:solidFill>
              <a:latin typeface="Century Schoolbook" pitchFamily="18" charset="0"/>
            </a:endParaRPr>
          </a:p>
          <a:p>
            <a:pPr lvl="2">
              <a:lnSpc>
                <a:spcPct val="90000"/>
              </a:lnSpc>
              <a:defRPr/>
            </a:pPr>
            <a:r>
              <a:rPr lang="en-US" sz="2800" b="1" dirty="0" smtClean="0">
                <a:solidFill>
                  <a:schemeClr val="tx1">
                    <a:lumMod val="65000"/>
                    <a:lumOff val="35000"/>
                  </a:schemeClr>
                </a:solidFill>
                <a:latin typeface="Century Schoolbook" pitchFamily="18" charset="0"/>
              </a:rPr>
              <a:t>Macroeconomics-study of the behavior and decision making of large units such as governments.</a:t>
            </a:r>
            <a:r>
              <a:rPr lang="en-US" b="1" dirty="0" smtClean="0">
                <a:solidFill>
                  <a:schemeClr val="tx1">
                    <a:lumMod val="65000"/>
                    <a:lumOff val="35000"/>
                  </a:schemeClr>
                </a:solidFill>
              </a:rPr>
              <a:t> </a:t>
            </a:r>
          </a:p>
          <a:p>
            <a:pPr>
              <a:lnSpc>
                <a:spcPct val="90000"/>
              </a:lnSpc>
              <a:defRPr/>
            </a:pPr>
            <a:endParaRPr lang="en-US" dirty="0" smtClean="0">
              <a:solidFill>
                <a:schemeClr val="tx1">
                  <a:lumMod val="65000"/>
                  <a:lumOff val="35000"/>
                </a:schemeClr>
              </a:solidFill>
            </a:endParaRPr>
          </a:p>
        </p:txBody>
      </p:sp>
      <p:pic>
        <p:nvPicPr>
          <p:cNvPr id="9219" name="Picture 5" descr="C:\Documents and Settings\Teacher\Local Settings\Temporary Internet Files\Content.IE5\LV4B0KF3\MCj04396050000[1].png"/>
          <p:cNvPicPr>
            <a:picLocks noChangeAspect="1" noChangeArrowheads="1"/>
          </p:cNvPicPr>
          <p:nvPr/>
        </p:nvPicPr>
        <p:blipFill>
          <a:blip r:embed="rId2" cstate="print"/>
          <a:srcRect/>
          <a:stretch>
            <a:fillRect/>
          </a:stretch>
        </p:blipFill>
        <p:spPr bwMode="auto">
          <a:xfrm>
            <a:off x="-457200" y="0"/>
            <a:ext cx="2743200" cy="2743200"/>
          </a:xfrm>
          <a:prstGeom prst="rect">
            <a:avLst/>
          </a:prstGeom>
          <a:noFill/>
          <a:ln w="9525">
            <a:noFill/>
            <a:miter lim="800000"/>
            <a:headEnd/>
            <a:tailEnd/>
          </a:ln>
        </p:spPr>
      </p:pic>
      <p:sp>
        <p:nvSpPr>
          <p:cNvPr id="9" name="Frame 8"/>
          <p:cNvSpPr/>
          <p:nvPr/>
        </p:nvSpPr>
        <p:spPr bwMode="auto">
          <a:xfrm>
            <a:off x="2057400" y="304800"/>
            <a:ext cx="7086600" cy="1447800"/>
          </a:xfrm>
          <a:prstGeom prst="frame">
            <a:avLst/>
          </a:prstGeom>
          <a:solidFill>
            <a:schemeClr val="accent1"/>
          </a:solidFill>
          <a:ln w="9525" cap="flat" cmpd="sng" algn="ctr">
            <a:solidFill>
              <a:schemeClr val="tx1"/>
            </a:solidFill>
            <a:prstDash val="solid"/>
            <a:round/>
            <a:headEnd type="none" w="med" len="med"/>
            <a:tailEnd type="none" w="med" len="med"/>
          </a:ln>
          <a:effectLst/>
        </p:spPr>
        <p:txBody>
          <a:bodyPr/>
          <a:lstStyle/>
          <a:p>
            <a:pPr algn="ctr">
              <a:defRPr/>
            </a:pPr>
            <a:r>
              <a:rPr lang="en-US" sz="4800" dirty="0">
                <a:latin typeface="Bodoni MT Black" pitchFamily="18" charset="0"/>
              </a:rPr>
              <a:t>What is Economics?</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iterate type="wd">
                                    <p:tmPct val="0"/>
                                  </p:iterate>
                                  <p:childTnLst>
                                    <p:set>
                                      <p:cBhvr>
                                        <p:cTn id="6" dur="1" fill="hold">
                                          <p:stCondLst>
                                            <p:cond delay="0"/>
                                          </p:stCondLst>
                                        </p:cTn>
                                        <p:tgtEl>
                                          <p:spTgt spid="89090">
                                            <p:txEl>
                                              <p:pRg st="0" end="0"/>
                                            </p:txEl>
                                          </p:spTgt>
                                        </p:tgtEl>
                                        <p:attrNameLst>
                                          <p:attrName>style.visibility</p:attrName>
                                        </p:attrNameLst>
                                      </p:cBhvr>
                                      <p:to>
                                        <p:strVal val="visible"/>
                                      </p:to>
                                    </p:set>
                                    <p:animEffect transition="in" filter="blinds(horizontal)">
                                      <p:cBhvr>
                                        <p:cTn id="7" dur="500"/>
                                        <p:tgtEl>
                                          <p:spTgt spid="890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9090">
                                            <p:txEl>
                                              <p:pRg st="2" end="2"/>
                                            </p:txEl>
                                          </p:spTgt>
                                        </p:tgtEl>
                                        <p:attrNameLst>
                                          <p:attrName>style.visibility</p:attrName>
                                        </p:attrNameLst>
                                      </p:cBhvr>
                                      <p:to>
                                        <p:strVal val="visible"/>
                                      </p:to>
                                    </p:set>
                                    <p:animEffect transition="in" filter="box(in)">
                                      <p:cBhvr>
                                        <p:cTn id="12" dur="500"/>
                                        <p:tgtEl>
                                          <p:spTgt spid="8909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9090">
                                            <p:txEl>
                                              <p:pRg st="4" end="4"/>
                                            </p:txEl>
                                          </p:spTgt>
                                        </p:tgtEl>
                                        <p:attrNameLst>
                                          <p:attrName>style.visibility</p:attrName>
                                        </p:attrNameLst>
                                      </p:cBhvr>
                                      <p:to>
                                        <p:strVal val="visible"/>
                                      </p:to>
                                    </p:set>
                                    <p:animEffect transition="in" filter="box(in)">
                                      <p:cBhvr>
                                        <p:cTn id="17" dur="500"/>
                                        <p:tgtEl>
                                          <p:spTgt spid="8909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What is the budget timeline?</a:t>
            </a:r>
            <a:endParaRPr lang="en-US" dirty="0"/>
          </a:p>
        </p:txBody>
      </p:sp>
      <p:sp>
        <p:nvSpPr>
          <p:cNvPr id="3" name="TextBox 2"/>
          <p:cNvSpPr txBox="1"/>
          <p:nvPr/>
        </p:nvSpPr>
        <p:spPr>
          <a:xfrm>
            <a:off x="76200" y="1981200"/>
            <a:ext cx="8991600" cy="4524315"/>
          </a:xfrm>
          <a:prstGeom prst="rect">
            <a:avLst/>
          </a:prstGeom>
          <a:noFill/>
        </p:spPr>
        <p:txBody>
          <a:bodyPr wrap="square" rtlCol="0">
            <a:spAutoFit/>
          </a:bodyPr>
          <a:lstStyle/>
          <a:p>
            <a:r>
              <a:rPr lang="en-US" sz="2400" b="1" dirty="0" smtClean="0">
                <a:solidFill>
                  <a:schemeClr val="tx2">
                    <a:lumMod val="10000"/>
                  </a:schemeClr>
                </a:solidFill>
              </a:rPr>
              <a:t>Fall/Winter</a:t>
            </a:r>
          </a:p>
          <a:p>
            <a:pPr marL="342900" indent="-342900">
              <a:buFont typeface="Arial" pitchFamily="34" charset="0"/>
              <a:buChar char="•"/>
            </a:pPr>
            <a:r>
              <a:rPr lang="en-US" sz="2400" dirty="0" smtClean="0">
                <a:solidFill>
                  <a:schemeClr val="tx2">
                    <a:lumMod val="10000"/>
                  </a:schemeClr>
                </a:solidFill>
              </a:rPr>
              <a:t>Agencies send initial budget requests to the Office of Management and Budget (OMB) </a:t>
            </a:r>
          </a:p>
          <a:p>
            <a:r>
              <a:rPr lang="en-US" sz="2400" b="1" dirty="0" smtClean="0">
                <a:solidFill>
                  <a:schemeClr val="tx2">
                    <a:lumMod val="10000"/>
                  </a:schemeClr>
                </a:solidFill>
              </a:rPr>
              <a:t>February to August</a:t>
            </a:r>
          </a:p>
          <a:p>
            <a:pPr marL="342900" indent="-342900">
              <a:buFont typeface="Arial" pitchFamily="34" charset="0"/>
              <a:buChar char="•"/>
            </a:pPr>
            <a:r>
              <a:rPr lang="en-US" sz="2400" dirty="0" smtClean="0">
                <a:solidFill>
                  <a:schemeClr val="tx2">
                    <a:lumMod val="10000"/>
                  </a:schemeClr>
                </a:solidFill>
              </a:rPr>
              <a:t>President submits budget request to Congress</a:t>
            </a:r>
          </a:p>
          <a:p>
            <a:pPr marL="342900" indent="-342900">
              <a:buFont typeface="Arial" pitchFamily="34" charset="0"/>
              <a:buChar char="•"/>
            </a:pPr>
            <a:r>
              <a:rPr lang="en-US" sz="2400" dirty="0" smtClean="0">
                <a:solidFill>
                  <a:schemeClr val="tx2">
                    <a:lumMod val="10000"/>
                  </a:schemeClr>
                </a:solidFill>
              </a:rPr>
              <a:t>Congress debates budget request</a:t>
            </a:r>
          </a:p>
          <a:p>
            <a:r>
              <a:rPr lang="en-US" sz="2400" b="1" dirty="0" smtClean="0">
                <a:solidFill>
                  <a:schemeClr val="tx2">
                    <a:lumMod val="10000"/>
                  </a:schemeClr>
                </a:solidFill>
              </a:rPr>
              <a:t>September</a:t>
            </a:r>
          </a:p>
          <a:p>
            <a:pPr marL="342900" indent="-342900">
              <a:buFont typeface="Arial" pitchFamily="34" charset="0"/>
              <a:buChar char="•"/>
            </a:pPr>
            <a:r>
              <a:rPr lang="en-US" sz="2400" dirty="0" smtClean="0">
                <a:solidFill>
                  <a:schemeClr val="tx2">
                    <a:lumMod val="10000"/>
                  </a:schemeClr>
                </a:solidFill>
              </a:rPr>
              <a:t>House-Senate resolve differences and agree on spending bills</a:t>
            </a:r>
          </a:p>
          <a:p>
            <a:pPr marL="342900" indent="-342900">
              <a:buFont typeface="Arial" pitchFamily="34" charset="0"/>
              <a:buChar char="•"/>
            </a:pPr>
            <a:r>
              <a:rPr lang="en-US" sz="2400" dirty="0" smtClean="0">
                <a:solidFill>
                  <a:schemeClr val="tx2">
                    <a:lumMod val="10000"/>
                  </a:schemeClr>
                </a:solidFill>
              </a:rPr>
              <a:t>President signs or vetoes final bills</a:t>
            </a:r>
          </a:p>
          <a:p>
            <a:r>
              <a:rPr lang="en-US" sz="2400" b="1" dirty="0" smtClean="0">
                <a:solidFill>
                  <a:schemeClr val="tx2">
                    <a:lumMod val="10000"/>
                  </a:schemeClr>
                </a:solidFill>
              </a:rPr>
              <a:t>October 1</a:t>
            </a:r>
            <a:r>
              <a:rPr lang="en-US" sz="2400" b="1" baseline="30000" dirty="0" smtClean="0">
                <a:solidFill>
                  <a:schemeClr val="tx2">
                    <a:lumMod val="10000"/>
                  </a:schemeClr>
                </a:solidFill>
              </a:rPr>
              <a:t>st</a:t>
            </a:r>
            <a:r>
              <a:rPr lang="en-US" sz="2400" b="1" dirty="0" smtClean="0">
                <a:solidFill>
                  <a:schemeClr val="tx2">
                    <a:lumMod val="10000"/>
                  </a:schemeClr>
                </a:solidFill>
              </a:rPr>
              <a:t> </a:t>
            </a:r>
          </a:p>
          <a:p>
            <a:pPr marL="342900" indent="-342900">
              <a:buFont typeface="Arial" pitchFamily="34" charset="0"/>
              <a:buChar char="•"/>
            </a:pPr>
            <a:r>
              <a:rPr lang="en-US" sz="2400" dirty="0" smtClean="0">
                <a:solidFill>
                  <a:schemeClr val="tx2">
                    <a:lumMod val="10000"/>
                  </a:schemeClr>
                </a:solidFill>
              </a:rPr>
              <a:t>Beginning of fiscal year</a:t>
            </a:r>
            <a:r>
              <a:rPr lang="en-US" sz="2400" b="1" dirty="0" smtClean="0"/>
              <a:t/>
            </a:r>
            <a:br>
              <a:rPr lang="en-US" sz="2400" b="1" dirty="0" smtClean="0"/>
            </a:br>
            <a:endParaRPr lang="en-US" sz="2400" dirty="0"/>
          </a:p>
        </p:txBody>
      </p:sp>
    </p:spTree>
  </p:cSld>
  <p:clrMapOvr>
    <a:masterClrMapping/>
  </p:clrMapOvr>
  <p:transition>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4953000" cy="1143000"/>
          </a:xfrm>
        </p:spPr>
        <p:txBody>
          <a:bodyPr/>
          <a:lstStyle/>
          <a:p>
            <a:pPr>
              <a:defRPr/>
            </a:pPr>
            <a:r>
              <a:rPr lang="en-US" dirty="0" smtClean="0"/>
              <a:t>Guns or Butter?</a:t>
            </a:r>
            <a:endParaRPr lang="en-US" dirty="0"/>
          </a:p>
        </p:txBody>
      </p:sp>
      <p:sp>
        <p:nvSpPr>
          <p:cNvPr id="3" name="Content Placeholder 2"/>
          <p:cNvSpPr>
            <a:spLocks noGrp="1"/>
          </p:cNvSpPr>
          <p:nvPr>
            <p:ph idx="1"/>
          </p:nvPr>
        </p:nvSpPr>
        <p:spPr>
          <a:xfrm>
            <a:off x="0" y="2133600"/>
            <a:ext cx="9144000" cy="4724400"/>
          </a:xfrm>
        </p:spPr>
        <p:txBody>
          <a:bodyPr/>
          <a:lstStyle/>
          <a:p>
            <a:pPr>
              <a:defRPr/>
            </a:pPr>
            <a:r>
              <a:rPr lang="en-US" sz="2400" dirty="0" smtClean="0">
                <a:solidFill>
                  <a:schemeClr val="bg1">
                    <a:lumMod val="50000"/>
                  </a:schemeClr>
                </a:solidFill>
                <a:effectLst/>
                <a:latin typeface="Lucida Bright" pitchFamily="18" charset="0"/>
              </a:rPr>
              <a:t>Analyze the federal spending pie chart on page 371.</a:t>
            </a:r>
          </a:p>
          <a:p>
            <a:pPr>
              <a:defRPr/>
            </a:pPr>
            <a:r>
              <a:rPr lang="en-US" sz="2400" dirty="0" smtClean="0">
                <a:solidFill>
                  <a:schemeClr val="bg1">
                    <a:lumMod val="50000"/>
                  </a:schemeClr>
                </a:solidFill>
                <a:effectLst/>
                <a:latin typeface="Lucida Bright" pitchFamily="18" charset="0"/>
              </a:rPr>
              <a:t>Consider the difference between mandatory and discretionary spending as described on pages 371-374.</a:t>
            </a:r>
          </a:p>
          <a:p>
            <a:pPr>
              <a:buNone/>
              <a:defRPr/>
            </a:pPr>
            <a:r>
              <a:rPr lang="en-US" sz="2400" dirty="0" smtClean="0">
                <a:solidFill>
                  <a:schemeClr val="bg1">
                    <a:lumMod val="50000"/>
                  </a:schemeClr>
                </a:solidFill>
                <a:effectLst/>
                <a:latin typeface="Lucida Bright" pitchFamily="18" charset="0"/>
              </a:rPr>
              <a:t>1. Create your own federal spending pie chart based on your priorities.  You may not “leave it the same”…think critically about what you think is the best way to spend our tax dollars!  You can add and delete items!</a:t>
            </a:r>
          </a:p>
          <a:p>
            <a:pPr>
              <a:buNone/>
              <a:defRPr/>
            </a:pPr>
            <a:r>
              <a:rPr lang="en-US" sz="2400" dirty="0" smtClean="0">
                <a:solidFill>
                  <a:schemeClr val="bg1">
                    <a:lumMod val="50000"/>
                  </a:schemeClr>
                </a:solidFill>
                <a:effectLst/>
                <a:latin typeface="Lucida Bright" pitchFamily="18" charset="0"/>
              </a:rPr>
              <a:t>2. Explain the rationale for your spending choices.  Also, identify “winners and losers” with your additions. </a:t>
            </a:r>
          </a:p>
          <a:p>
            <a:pPr>
              <a:buNone/>
              <a:defRPr/>
            </a:pPr>
            <a:r>
              <a:rPr lang="en-US" sz="2400" dirty="0" smtClean="0">
                <a:solidFill>
                  <a:schemeClr val="bg1">
                    <a:lumMod val="50000"/>
                  </a:schemeClr>
                </a:solidFill>
                <a:effectLst/>
                <a:latin typeface="Lucida Bright" pitchFamily="18" charset="0"/>
              </a:rPr>
              <a:t>3. If you had to maintain all mandatory categories how would your decisions have been different?  Discuss. </a:t>
            </a:r>
          </a:p>
        </p:txBody>
      </p:sp>
    </p:spTree>
  </p:cSld>
  <p:clrMapOvr>
    <a:masterClrMapping/>
  </p:clrMapOvr>
  <p:transition>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242" name="Object 2"/>
          <p:cNvGraphicFramePr>
            <a:graphicFrameLocks noGrp="1" noChangeAspect="1"/>
          </p:cNvGraphicFramePr>
          <p:nvPr>
            <p:ph type="title"/>
          </p:nvPr>
        </p:nvGraphicFramePr>
        <p:xfrm>
          <a:off x="1828800" y="858838"/>
          <a:ext cx="5486400" cy="642937"/>
        </p:xfrm>
        <a:graphic>
          <a:graphicData uri="http://schemas.openxmlformats.org/presentationml/2006/ole">
            <mc:AlternateContent xmlns:mc="http://schemas.openxmlformats.org/markup-compatibility/2006">
              <mc:Choice xmlns:v="urn:schemas-microsoft-com:vml" Requires="v">
                <p:oleObj spid="_x0000_s3089" name="Document" r:id="rId3" imgW="5486400" imgH="643680" progId="Word.Document.8">
                  <p:embed/>
                </p:oleObj>
              </mc:Choice>
              <mc:Fallback>
                <p:oleObj name="Document" r:id="rId3" imgW="5486400" imgH="643680" progId="Word.Document.8">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858838"/>
                        <a:ext cx="5486400" cy="642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7" name="Picture 7" descr="Guns And Butter Curve"/>
          <p:cNvPicPr>
            <a:picLocks noGrp="1" noChangeAspect="1" noChangeArrowheads="1"/>
          </p:cNvPicPr>
          <p:nvPr>
            <p:ph type="chart" idx="1"/>
          </p:nvPr>
        </p:nvPicPr>
        <p:blipFill>
          <a:blip r:embed="rId5" cstate="print"/>
          <a:srcRect/>
          <a:stretch>
            <a:fillRect/>
          </a:stretch>
        </p:blipFill>
        <p:spPr>
          <a:xfrm>
            <a:off x="2057400" y="1752600"/>
            <a:ext cx="4953000" cy="3581400"/>
          </a:xfrm>
          <a:noFill/>
        </p:spPr>
      </p:pic>
      <p:graphicFrame>
        <p:nvGraphicFramePr>
          <p:cNvPr id="10245" name="Object 5"/>
          <p:cNvGraphicFramePr>
            <a:graphicFrameLocks noChangeAspect="1"/>
          </p:cNvGraphicFramePr>
          <p:nvPr/>
        </p:nvGraphicFramePr>
        <p:xfrm>
          <a:off x="0" y="0"/>
          <a:ext cx="9144000" cy="457200"/>
        </p:xfrm>
        <a:graphic>
          <a:graphicData uri="http://schemas.openxmlformats.org/presentationml/2006/ole">
            <mc:AlternateContent xmlns:mc="http://schemas.openxmlformats.org/markup-compatibility/2006">
              <mc:Choice xmlns:v="urn:schemas-microsoft-com:vml" Requires="v">
                <p:oleObj spid="_x0000_s3090" name="Document" r:id="rId6" imgW="5486400" imgH="214560" progId="Word.Document.8">
                  <p:embed/>
                </p:oleObj>
              </mc:Choice>
              <mc:Fallback>
                <p:oleObj name="Document" r:id="rId6" imgW="5486400" imgH="214560" progId="Word.Document.8">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6" name="Object 6"/>
          <p:cNvGraphicFramePr>
            <a:graphicFrameLocks noChangeAspect="1"/>
          </p:cNvGraphicFramePr>
          <p:nvPr/>
        </p:nvGraphicFramePr>
        <p:xfrm>
          <a:off x="685800" y="5486400"/>
          <a:ext cx="8001000" cy="871538"/>
        </p:xfrm>
        <a:graphic>
          <a:graphicData uri="http://schemas.openxmlformats.org/presentationml/2006/ole">
            <mc:AlternateContent xmlns:mc="http://schemas.openxmlformats.org/markup-compatibility/2006">
              <mc:Choice xmlns:v="urn:schemas-microsoft-com:vml" Requires="v">
                <p:oleObj spid="_x0000_s3091" name="Document" r:id="rId8" imgW="5486400" imgH="643680" progId="Word.Document.8">
                  <p:embed/>
                </p:oleObj>
              </mc:Choice>
              <mc:Fallback>
                <p:oleObj name="Document" r:id="rId8" imgW="5486400" imgH="643680" progId="Word.Document.8">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5486400"/>
                        <a:ext cx="8001000" cy="87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blinds(horizontal)">
                                      <p:cBhvr>
                                        <p:cTn id="7" dur="500"/>
                                        <p:tgtEl>
                                          <p:spTgt spid="10245"/>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 calcmode="lin" valueType="num">
                                      <p:cBhvr additive="base">
                                        <p:cTn id="12" dur="5000" fill="hold"/>
                                        <p:tgtEl>
                                          <p:spTgt spid="10242"/>
                                        </p:tgtEl>
                                        <p:attrNameLst>
                                          <p:attrName>ppt_x</p:attrName>
                                        </p:attrNameLst>
                                      </p:cBhvr>
                                      <p:tavLst>
                                        <p:tav tm="0">
                                          <p:val>
                                            <p:strVal val="#ppt_x"/>
                                          </p:val>
                                        </p:tav>
                                        <p:tav tm="100000">
                                          <p:val>
                                            <p:strVal val="#ppt_x"/>
                                          </p:val>
                                        </p:tav>
                                      </p:tavLst>
                                    </p:anim>
                                    <p:anim calcmode="lin" valueType="num">
                                      <p:cBhvr additive="base">
                                        <p:cTn id="13" dur="50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12" fill="hold" nodeType="clickEffect">
                                  <p:stCondLst>
                                    <p:cond delay="0"/>
                                  </p:stCondLst>
                                  <p:childTnLst>
                                    <p:set>
                                      <p:cBhvr>
                                        <p:cTn id="17" dur="1" fill="hold">
                                          <p:stCondLst>
                                            <p:cond delay="0"/>
                                          </p:stCondLst>
                                        </p:cTn>
                                        <p:tgtEl>
                                          <p:spTgt spid="10246"/>
                                        </p:tgtEl>
                                        <p:attrNameLst>
                                          <p:attrName>style.visibility</p:attrName>
                                        </p:attrNameLst>
                                      </p:cBhvr>
                                      <p:to>
                                        <p:strVal val="visible"/>
                                      </p:to>
                                    </p:set>
                                    <p:anim calcmode="lin" valueType="num">
                                      <p:cBhvr additive="base">
                                        <p:cTn id="18" dur="500" fill="hold"/>
                                        <p:tgtEl>
                                          <p:spTgt spid="10246"/>
                                        </p:tgtEl>
                                        <p:attrNameLst>
                                          <p:attrName>ppt_x</p:attrName>
                                        </p:attrNameLst>
                                      </p:cBhvr>
                                      <p:tavLst>
                                        <p:tav tm="0">
                                          <p:val>
                                            <p:strVal val="0-#ppt_w/2"/>
                                          </p:val>
                                        </p:tav>
                                        <p:tav tm="100000">
                                          <p:val>
                                            <p:strVal val="#ppt_x"/>
                                          </p:val>
                                        </p:tav>
                                      </p:tavLst>
                                    </p:anim>
                                    <p:anim calcmode="lin" valueType="num">
                                      <p:cBhvr additive="base">
                                        <p:cTn id="19" dur="500" fill="hold"/>
                                        <p:tgtEl>
                                          <p:spTgt spid="102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698" name="Picture 6" descr="Figure 1: Society’s Production Possibilities Frontier (PPF). As you select different points along the PPF you see that the more you get of one good, the less you can have of another. (Source: GDAE, Tufts University)">
            <a:hlinkClick r:id="rId2" tooltip="Figure 1: Society’s Production Possibilities Frontier (PPF). As you select different points along the PPF you see that the more you get of one good, the less you can have of another. (Source: GDAE, Tufts University)"/>
          </p:cNvPr>
          <p:cNvPicPr>
            <a:picLocks noChangeAspect="1" noChangeArrowheads="1"/>
          </p:cNvPicPr>
          <p:nvPr/>
        </p:nvPicPr>
        <p:blipFill>
          <a:blip r:embed="rId3" cstate="print"/>
          <a:srcRect/>
          <a:stretch>
            <a:fillRect/>
          </a:stretch>
        </p:blipFill>
        <p:spPr bwMode="auto">
          <a:xfrm>
            <a:off x="0" y="1828800"/>
            <a:ext cx="4778375" cy="4648200"/>
          </a:xfrm>
          <a:prstGeom prst="rect">
            <a:avLst/>
          </a:prstGeom>
          <a:noFill/>
          <a:ln w="9525">
            <a:noFill/>
            <a:miter lim="800000"/>
            <a:headEnd/>
            <a:tailEnd/>
          </a:ln>
        </p:spPr>
      </p:pic>
      <p:sp>
        <p:nvSpPr>
          <p:cNvPr id="11266" name="Rectangle 2"/>
          <p:cNvSpPr>
            <a:spLocks noGrp="1" noChangeArrowheads="1"/>
          </p:cNvSpPr>
          <p:nvPr>
            <p:ph type="title"/>
          </p:nvPr>
        </p:nvSpPr>
        <p:spPr>
          <a:xfrm>
            <a:off x="0" y="609600"/>
            <a:ext cx="8915400" cy="1143000"/>
          </a:xfrm>
        </p:spPr>
        <p:txBody>
          <a:bodyPr>
            <a:normAutofit fontScale="90000"/>
          </a:bodyPr>
          <a:lstStyle/>
          <a:p>
            <a:r>
              <a:rPr lang="en-US" sz="4000" b="1" smtClean="0">
                <a:latin typeface="Tahoma" pitchFamily="34" charset="0"/>
              </a:rPr>
              <a:t>What can we learn from looking at a Production Possibilities Graph/Frontier?</a:t>
            </a:r>
            <a:br>
              <a:rPr lang="en-US" sz="4000" b="1" smtClean="0">
                <a:latin typeface="Tahoma" pitchFamily="34" charset="0"/>
              </a:rPr>
            </a:br>
            <a:endParaRPr lang="en-US" b="1" smtClean="0">
              <a:latin typeface="Tahoma" pitchFamily="34" charset="0"/>
            </a:endParaRPr>
          </a:p>
        </p:txBody>
      </p:sp>
      <p:sp>
        <p:nvSpPr>
          <p:cNvPr id="11268" name="Rectangle 4"/>
          <p:cNvSpPr>
            <a:spLocks noGrp="1" noChangeArrowheads="1"/>
          </p:cNvSpPr>
          <p:nvPr>
            <p:ph type="body" sz="half" idx="2"/>
          </p:nvPr>
        </p:nvSpPr>
        <p:spPr>
          <a:xfrm>
            <a:off x="3657600" y="1828800"/>
            <a:ext cx="5181600" cy="5029200"/>
          </a:xfrm>
        </p:spPr>
        <p:txBody>
          <a:bodyPr/>
          <a:lstStyle/>
          <a:p>
            <a:pPr lvl="2">
              <a:lnSpc>
                <a:spcPct val="90000"/>
              </a:lnSpc>
              <a:buFont typeface="Symbol" pitchFamily="18" charset="2"/>
              <a:buChar char="·"/>
            </a:pPr>
            <a:r>
              <a:rPr lang="en-US" sz="1800" b="1" smtClean="0">
                <a:latin typeface="Tahoma" pitchFamily="34" charset="0"/>
              </a:rPr>
              <a:t>Trade-Offs/Cost- </a:t>
            </a:r>
            <a:r>
              <a:rPr lang="en-US" sz="1800" smtClean="0">
                <a:latin typeface="Tahoma" pitchFamily="34" charset="0"/>
              </a:rPr>
              <a:t>Alternative given up as a result of a decision.  Every point on the PPF indicates a cost in on item or another.</a:t>
            </a:r>
            <a:r>
              <a:rPr lang="en-US" sz="1600" smtClean="0">
                <a:latin typeface="Tahoma" pitchFamily="34" charset="0"/>
              </a:rPr>
              <a:t> </a:t>
            </a:r>
          </a:p>
          <a:p>
            <a:pPr lvl="2">
              <a:lnSpc>
                <a:spcPct val="90000"/>
              </a:lnSpc>
              <a:buFont typeface="Symbol" pitchFamily="18" charset="2"/>
              <a:buChar char="·"/>
            </a:pPr>
            <a:r>
              <a:rPr lang="en-US" sz="1800" b="1" smtClean="0">
                <a:latin typeface="Tahoma" pitchFamily="34" charset="0"/>
              </a:rPr>
              <a:t>Efficiency-  </a:t>
            </a:r>
            <a:r>
              <a:rPr lang="en-US" sz="1800" smtClean="0">
                <a:latin typeface="Tahoma" pitchFamily="34" charset="0"/>
              </a:rPr>
              <a:t>Making the best possible use of resources (any point on the PPF)</a:t>
            </a:r>
            <a:endParaRPr lang="en-US" sz="1800" b="1" smtClean="0">
              <a:latin typeface="Tahoma" pitchFamily="34" charset="0"/>
            </a:endParaRPr>
          </a:p>
          <a:p>
            <a:pPr lvl="2">
              <a:lnSpc>
                <a:spcPct val="90000"/>
              </a:lnSpc>
              <a:buFont typeface="Symbol" pitchFamily="18" charset="2"/>
              <a:buChar char="·"/>
            </a:pPr>
            <a:r>
              <a:rPr lang="en-US" sz="1800" b="1" smtClean="0">
                <a:latin typeface="Tahoma" pitchFamily="34" charset="0"/>
              </a:rPr>
              <a:t>Underutilization/Inefficiency-  </a:t>
            </a:r>
            <a:r>
              <a:rPr lang="en-US" sz="1800" smtClean="0">
                <a:latin typeface="Tahoma" pitchFamily="34" charset="0"/>
              </a:rPr>
              <a:t>Misuse or waste of resources (any point inside the PPF)</a:t>
            </a:r>
            <a:endParaRPr lang="en-US" sz="1800" b="1" smtClean="0">
              <a:latin typeface="Tahoma" pitchFamily="34" charset="0"/>
            </a:endParaRPr>
          </a:p>
          <a:p>
            <a:pPr lvl="2">
              <a:lnSpc>
                <a:spcPct val="90000"/>
              </a:lnSpc>
              <a:buFont typeface="Symbol" pitchFamily="18" charset="2"/>
              <a:buChar char="·"/>
            </a:pPr>
            <a:r>
              <a:rPr lang="en-US" sz="1800" b="1" smtClean="0">
                <a:latin typeface="Tahoma" pitchFamily="34" charset="0"/>
              </a:rPr>
              <a:t>Growth-  </a:t>
            </a:r>
            <a:r>
              <a:rPr lang="en-US" sz="1800" smtClean="0">
                <a:latin typeface="Tahoma" pitchFamily="34" charset="0"/>
              </a:rPr>
              <a:t>Expanding an economy’s ability to produce (shift of the entire curve to the right or any point to the right of the PPF)</a:t>
            </a:r>
            <a:endParaRPr lang="en-US" sz="1800" b="1" smtClean="0">
              <a:latin typeface="Tahoma" pitchFamily="34" charset="0"/>
            </a:endParaRPr>
          </a:p>
          <a:p>
            <a:pPr lvl="2">
              <a:lnSpc>
                <a:spcPct val="90000"/>
              </a:lnSpc>
              <a:buFont typeface="Wingdings" pitchFamily="2" charset="2"/>
              <a:buNone/>
            </a:pPr>
            <a:r>
              <a:rPr lang="en-US" sz="1800" b="1" smtClean="0">
                <a:latin typeface="Tahoma" pitchFamily="34" charset="0"/>
              </a:rPr>
              <a:t>		~New Technology/ 			Innovation</a:t>
            </a:r>
          </a:p>
          <a:p>
            <a:pPr lvl="2">
              <a:lnSpc>
                <a:spcPct val="90000"/>
              </a:lnSpc>
              <a:buFont typeface="Wingdings" pitchFamily="2" charset="2"/>
              <a:buNone/>
            </a:pPr>
            <a:r>
              <a:rPr lang="en-US" sz="1800" b="1" smtClean="0">
                <a:latin typeface="Tahoma" pitchFamily="34" charset="0"/>
              </a:rPr>
              <a:t>		~Increase in Resources</a:t>
            </a:r>
          </a:p>
          <a:p>
            <a:pPr lvl="2">
              <a:lnSpc>
                <a:spcPct val="90000"/>
              </a:lnSpc>
              <a:buFont typeface="Symbol" pitchFamily="18" charset="2"/>
              <a:buChar char="·"/>
            </a:pPr>
            <a:endParaRPr lang="en-US" sz="1600" b="1" smtClean="0">
              <a:latin typeface="Tahoma" pitchFamily="34" charset="0"/>
            </a:endParaRPr>
          </a:p>
          <a:p>
            <a:pPr>
              <a:lnSpc>
                <a:spcPct val="90000"/>
              </a:lnSpc>
              <a:buFontTx/>
              <a:buNone/>
            </a:pPr>
            <a:endParaRPr lang="en-US" sz="2800" b="1" i="1" smtClean="0">
              <a:latin typeface="Tahoma" pitchFamily="34"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8">
                                            <p:txEl>
                                              <p:pRg st="0" end="0"/>
                                            </p:txEl>
                                          </p:spTgt>
                                        </p:tgtEl>
                                        <p:attrNameLst>
                                          <p:attrName>style.visibility</p:attrName>
                                        </p:attrNameLst>
                                      </p:cBhvr>
                                      <p:to>
                                        <p:strVal val="visible"/>
                                      </p:to>
                                    </p:set>
                                    <p:anim calcmode="lin" valueType="num">
                                      <p:cBhvr additive="base">
                                        <p:cTn id="13" dur="500" fill="hold"/>
                                        <p:tgtEl>
                                          <p:spTgt spid="1126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8">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1268">
                                            <p:txEl>
                                              <p:pRg st="1" end="1"/>
                                            </p:txEl>
                                          </p:spTgt>
                                        </p:tgtEl>
                                        <p:attrNameLst>
                                          <p:attrName>style.visibility</p:attrName>
                                        </p:attrNameLst>
                                      </p:cBhvr>
                                      <p:to>
                                        <p:strVal val="visible"/>
                                      </p:to>
                                    </p:set>
                                    <p:anim calcmode="lin" valueType="num">
                                      <p:cBhvr additive="base">
                                        <p:cTn id="17" dur="500" fill="hold"/>
                                        <p:tgtEl>
                                          <p:spTgt spid="11268">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1268">
                                            <p:txEl>
                                              <p:pRg st="1" end="1"/>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1268">
                                            <p:txEl>
                                              <p:pRg st="2" end="2"/>
                                            </p:txEl>
                                          </p:spTgt>
                                        </p:tgtEl>
                                        <p:attrNameLst>
                                          <p:attrName>style.visibility</p:attrName>
                                        </p:attrNameLst>
                                      </p:cBhvr>
                                      <p:to>
                                        <p:strVal val="visible"/>
                                      </p:to>
                                    </p:set>
                                    <p:anim calcmode="lin" valueType="num">
                                      <p:cBhvr additive="base">
                                        <p:cTn id="21" dur="500" fill="hold"/>
                                        <p:tgtEl>
                                          <p:spTgt spid="11268">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1268">
                                            <p:txEl>
                                              <p:pRg st="2" end="2"/>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1268">
                                            <p:txEl>
                                              <p:pRg st="3" end="3"/>
                                            </p:txEl>
                                          </p:spTgt>
                                        </p:tgtEl>
                                        <p:attrNameLst>
                                          <p:attrName>style.visibility</p:attrName>
                                        </p:attrNameLst>
                                      </p:cBhvr>
                                      <p:to>
                                        <p:strVal val="visible"/>
                                      </p:to>
                                    </p:set>
                                    <p:anim calcmode="lin" valueType="num">
                                      <p:cBhvr additive="base">
                                        <p:cTn id="25" dur="500" fill="hold"/>
                                        <p:tgtEl>
                                          <p:spTgt spid="11268">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1268">
                                            <p:txEl>
                                              <p:pRg st="3" end="3"/>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11268">
                                            <p:txEl>
                                              <p:pRg st="4" end="4"/>
                                            </p:txEl>
                                          </p:spTgt>
                                        </p:tgtEl>
                                        <p:attrNameLst>
                                          <p:attrName>style.visibility</p:attrName>
                                        </p:attrNameLst>
                                      </p:cBhvr>
                                      <p:to>
                                        <p:strVal val="visible"/>
                                      </p:to>
                                    </p:set>
                                    <p:anim calcmode="lin" valueType="num">
                                      <p:cBhvr additive="base">
                                        <p:cTn id="29" dur="500" fill="hold"/>
                                        <p:tgtEl>
                                          <p:spTgt spid="11268">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11268">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11268">
                                            <p:txEl>
                                              <p:pRg st="5" end="5"/>
                                            </p:txEl>
                                          </p:spTgt>
                                        </p:tgtEl>
                                        <p:attrNameLst>
                                          <p:attrName>style.visibility</p:attrName>
                                        </p:attrNameLst>
                                      </p:cBhvr>
                                      <p:to>
                                        <p:strVal val="visible"/>
                                      </p:to>
                                    </p:set>
                                    <p:anim calcmode="lin" valueType="num">
                                      <p:cBhvr additive="base">
                                        <p:cTn id="33" dur="500" fill="hold"/>
                                        <p:tgtEl>
                                          <p:spTgt spid="11268">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1268">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1219200"/>
          </a:xfrm>
          <a:solidFill>
            <a:schemeClr val="folHlink"/>
          </a:solidFill>
          <a:ln w="57150" cap="flat">
            <a:solidFill>
              <a:schemeClr val="bg2">
                <a:lumMod val="75000"/>
              </a:schemeClr>
            </a:solidFill>
            <a:prstDash val="sysDot"/>
          </a:ln>
        </p:spPr>
        <p:txBody>
          <a:bodyPr/>
          <a:lstStyle/>
          <a:p>
            <a:pPr>
              <a:defRPr/>
            </a:pPr>
            <a:r>
              <a:rPr lang="en-US" sz="5400" dirty="0" smtClean="0">
                <a:latin typeface="Calisto MT" pitchFamily="18" charset="0"/>
              </a:rPr>
              <a:t>Scarcity and Shortage</a:t>
            </a:r>
            <a:endParaRPr lang="en-US" dirty="0" smtClean="0">
              <a:latin typeface="Calisto MT" pitchFamily="18" charset="0"/>
            </a:endParaRPr>
          </a:p>
        </p:txBody>
      </p:sp>
      <p:sp>
        <p:nvSpPr>
          <p:cNvPr id="8195" name="Rectangle 4"/>
          <p:cNvSpPr>
            <a:spLocks noChangeArrowheads="1"/>
          </p:cNvSpPr>
          <p:nvPr/>
        </p:nvSpPr>
        <p:spPr bwMode="auto">
          <a:xfrm>
            <a:off x="990600" y="1752600"/>
            <a:ext cx="7848600" cy="1143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defRPr/>
            </a:pPr>
            <a:r>
              <a:rPr lang="en-US" sz="2400" dirty="0" smtClean="0">
                <a:latin typeface="Rockwell" pitchFamily="18" charset="0"/>
              </a:rPr>
              <a:t>Scarcity:  The </a:t>
            </a:r>
            <a:r>
              <a:rPr lang="en-US" sz="2400" dirty="0">
                <a:latin typeface="Rockwell" pitchFamily="18" charset="0"/>
              </a:rPr>
              <a:t>concept that there are limited </a:t>
            </a:r>
            <a:r>
              <a:rPr lang="en-US" sz="2400" dirty="0" smtClean="0">
                <a:latin typeface="Rockwell" pitchFamily="18" charset="0"/>
              </a:rPr>
              <a:t>resources</a:t>
            </a:r>
          </a:p>
          <a:p>
            <a:pPr>
              <a:defRPr/>
            </a:pPr>
            <a:r>
              <a:rPr lang="en-US" sz="2400" dirty="0" smtClean="0">
                <a:latin typeface="Rockwell" pitchFamily="18" charset="0"/>
              </a:rPr>
              <a:t> 	      for unlimited </a:t>
            </a:r>
            <a:r>
              <a:rPr lang="en-US" sz="2400" dirty="0">
                <a:latin typeface="Rockwell" pitchFamily="18" charset="0"/>
              </a:rPr>
              <a:t>wants</a:t>
            </a:r>
          </a:p>
        </p:txBody>
      </p:sp>
      <p:sp>
        <p:nvSpPr>
          <p:cNvPr id="8" name="Rectangle 3"/>
          <p:cNvSpPr txBox="1">
            <a:spLocks noChangeArrowheads="1"/>
          </p:cNvSpPr>
          <p:nvPr/>
        </p:nvSpPr>
        <p:spPr bwMode="auto">
          <a:xfrm>
            <a:off x="381000" y="3200400"/>
            <a:ext cx="8458200" cy="16002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p>
            <a:pPr marL="228600" indent="-228600">
              <a:spcBef>
                <a:spcPct val="20000"/>
              </a:spcBef>
              <a:defRPr/>
            </a:pPr>
            <a:r>
              <a:rPr lang="en-US" sz="2800" kern="0" dirty="0" smtClean="0">
                <a:solidFill>
                  <a:schemeClr val="bg1"/>
                </a:solidFill>
                <a:latin typeface="Rockwell" pitchFamily="18" charset="0"/>
              </a:rPr>
              <a:t>Shortage: </a:t>
            </a:r>
            <a:r>
              <a:rPr lang="en-US" sz="2800" kern="0" dirty="0">
                <a:solidFill>
                  <a:schemeClr val="bg1"/>
                </a:solidFill>
                <a:latin typeface="Rockwell" pitchFamily="18" charset="0"/>
              </a:rPr>
              <a:t>A condition that occurs when </a:t>
            </a:r>
            <a:r>
              <a:rPr lang="en-US" sz="2800" kern="0" dirty="0" smtClean="0">
                <a:solidFill>
                  <a:schemeClr val="bg1"/>
                </a:solidFill>
                <a:latin typeface="Rockwell" pitchFamily="18" charset="0"/>
              </a:rPr>
              <a:t>      		          	        producers </a:t>
            </a:r>
            <a:r>
              <a:rPr lang="en-US" sz="2800" kern="0" dirty="0">
                <a:solidFill>
                  <a:schemeClr val="bg1"/>
                </a:solidFill>
                <a:latin typeface="Rockwell" pitchFamily="18" charset="0"/>
              </a:rPr>
              <a:t>will not or cannot offer </a:t>
            </a:r>
            <a:r>
              <a:rPr lang="en-US" sz="2800" kern="0" dirty="0" smtClean="0">
                <a:solidFill>
                  <a:schemeClr val="bg1"/>
                </a:solidFill>
                <a:latin typeface="Rockwell" pitchFamily="18" charset="0"/>
              </a:rPr>
              <a:t>		        	        goods </a:t>
            </a:r>
            <a:r>
              <a:rPr lang="en-US" sz="2800" kern="0" dirty="0">
                <a:solidFill>
                  <a:schemeClr val="bg1"/>
                </a:solidFill>
                <a:latin typeface="Rockwell" pitchFamily="18" charset="0"/>
              </a:rPr>
              <a:t>and services at the current price.</a:t>
            </a:r>
          </a:p>
          <a:p>
            <a:pPr marL="1143000" lvl="2" indent="-228600">
              <a:spcBef>
                <a:spcPct val="20000"/>
              </a:spcBef>
              <a:defRPr/>
            </a:pPr>
            <a:r>
              <a:rPr lang="en-US" sz="2800" kern="0" dirty="0">
                <a:solidFill>
                  <a:schemeClr val="tx1"/>
                </a:solidFill>
                <a:latin typeface="Rockwell" pitchFamily="18" charset="0"/>
                <a:cs typeface="Times New Roman" pitchFamily="18" charset="0"/>
              </a:rPr>
              <a:t>	</a:t>
            </a:r>
            <a:endParaRPr lang="en-US" sz="2800" kern="0" dirty="0">
              <a:solidFill>
                <a:schemeClr val="tx1"/>
              </a:solidFill>
              <a:latin typeface="Rockwell" pitchFamily="18" charset="0"/>
            </a:endParaRPr>
          </a:p>
          <a:p>
            <a:pPr marL="1143000" lvl="2" indent="-228600">
              <a:spcBef>
                <a:spcPct val="20000"/>
              </a:spcBef>
              <a:defRPr/>
            </a:pPr>
            <a:endParaRPr lang="en-US" sz="2800" b="1" kern="0" dirty="0">
              <a:solidFill>
                <a:schemeClr val="tx1"/>
              </a:solidFill>
            </a:endParaRPr>
          </a:p>
          <a:p>
            <a:pPr marL="1143000" lvl="2" indent="-228600">
              <a:spcBef>
                <a:spcPct val="20000"/>
              </a:spcBef>
              <a:defRPr/>
            </a:pPr>
            <a:endParaRPr lang="en-US" sz="2400" b="1" kern="0" dirty="0">
              <a:solidFill>
                <a:schemeClr val="tx1"/>
              </a:solidFill>
            </a:endParaRPr>
          </a:p>
        </p:txBody>
      </p:sp>
      <p:sp>
        <p:nvSpPr>
          <p:cNvPr id="10" name="Rectangle 4"/>
          <p:cNvSpPr>
            <a:spLocks noChangeArrowheads="1"/>
          </p:cNvSpPr>
          <p:nvPr/>
        </p:nvSpPr>
        <p:spPr bwMode="auto">
          <a:xfrm>
            <a:off x="0" y="5562600"/>
            <a:ext cx="9144000" cy="1295400"/>
          </a:xfrm>
          <a:prstGeom prst="rect">
            <a:avLst/>
          </a:prstGeom>
          <a:solidFill>
            <a:schemeClr val="bg1"/>
          </a:solidFill>
          <a:ln w="9525">
            <a:solidFill>
              <a:schemeClr val="tx1"/>
            </a:solidFill>
            <a:miter lim="800000"/>
            <a:headEnd/>
            <a:tailEnd/>
          </a:ln>
          <a:effectLst/>
        </p:spPr>
        <p:txBody>
          <a:bodyPr wrap="none" anchor="ctr"/>
          <a:lstStyle/>
          <a:p>
            <a:pPr lvl="2">
              <a:defRPr/>
            </a:pPr>
            <a:r>
              <a:rPr lang="en-US" sz="2400" dirty="0">
                <a:effectLst>
                  <a:outerShdw blurRad="38100" dist="38100" dir="2700000" algn="tl">
                    <a:srgbClr val="FFFFFF"/>
                  </a:outerShdw>
                </a:effectLst>
                <a:latin typeface="Rockwell" pitchFamily="18" charset="0"/>
              </a:rPr>
              <a:t>What is the difference between scarcity and shortage?</a:t>
            </a:r>
            <a:r>
              <a:rPr lang="en-US" sz="2400" dirty="0">
                <a:latin typeface="Rockwell" pitchFamily="18" charset="0"/>
              </a:rPr>
              <a:t> </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type="wd">
                                    <p:tmPct val="100000"/>
                                  </p:iterate>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300"/>
                                        <p:tgtEl>
                                          <p:spTgt spid="8">
                                            <p:txEl>
                                              <p:pRg st="0" end="0"/>
                                            </p:txEl>
                                          </p:spTgt>
                                        </p:tgtEl>
                                      </p:cBhvr>
                                    </p:animEffect>
                                  </p:childTnLst>
                                </p:cTn>
                              </p:par>
                              <p:par>
                                <p:cTn id="8" presetID="3" presetClass="entr" presetSubtype="10" fill="hold" grpId="0" nodeType="withEffect">
                                  <p:stCondLst>
                                    <p:cond delay="0"/>
                                  </p:stCondLst>
                                  <p:iterate type="wd">
                                    <p:tmPct val="100000"/>
                                  </p:iterate>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3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P spid="10"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62000" y="0"/>
            <a:ext cx="7696200" cy="1752600"/>
          </a:xfrm>
          <a:solidFill>
            <a:schemeClr val="bg2">
              <a:lumMod val="20000"/>
              <a:lumOff val="80000"/>
            </a:schemeClr>
          </a:solidFill>
        </p:spPr>
        <p:txBody>
          <a:bodyPr>
            <a:normAutofit fontScale="90000"/>
          </a:bodyPr>
          <a:lstStyle/>
          <a:p>
            <a:pPr>
              <a:defRPr/>
            </a:pPr>
            <a:r>
              <a:rPr lang="en-US" b="1" dirty="0" smtClean="0">
                <a:latin typeface="StoneSerif SAIN SmBd v.1" pitchFamily="2" charset="0"/>
              </a:rPr>
              <a:t/>
            </a:r>
            <a:br>
              <a:rPr lang="en-US" b="1" dirty="0" smtClean="0">
                <a:latin typeface="StoneSerif SAIN SmBd v.1" pitchFamily="2" charset="0"/>
              </a:rPr>
            </a:br>
            <a:r>
              <a:rPr lang="en-US" b="1" dirty="0" smtClean="0"/>
              <a:t>Chapter 1, Section 2:</a:t>
            </a:r>
            <a:br>
              <a:rPr lang="en-US" b="1" dirty="0" smtClean="0"/>
            </a:br>
            <a:r>
              <a:rPr lang="en-US" b="1" dirty="0" smtClean="0">
                <a:effectLst>
                  <a:outerShdw blurRad="38100" dist="38100" dir="2700000" algn="tl">
                    <a:srgbClr val="C0C0C0"/>
                  </a:outerShdw>
                </a:effectLst>
              </a:rPr>
              <a:t>“Choosing is Refusing”</a:t>
            </a:r>
            <a:r>
              <a:rPr lang="en-US" b="1" dirty="0" smtClean="0">
                <a:effectLst>
                  <a:outerShdw blurRad="38100" dist="38100" dir="2700000" algn="tl">
                    <a:srgbClr val="C0C0C0"/>
                  </a:outerShdw>
                </a:effectLst>
                <a:latin typeface="Calisto MT" pitchFamily="18" charset="0"/>
              </a:rPr>
              <a:t/>
            </a:r>
            <a:br>
              <a:rPr lang="en-US" b="1" dirty="0" smtClean="0">
                <a:effectLst>
                  <a:outerShdw blurRad="38100" dist="38100" dir="2700000" algn="tl">
                    <a:srgbClr val="C0C0C0"/>
                  </a:outerShdw>
                </a:effectLst>
                <a:latin typeface="Calisto MT" pitchFamily="18" charset="0"/>
              </a:rPr>
            </a:br>
            <a:endParaRPr lang="en-US" b="1" dirty="0" smtClean="0">
              <a:latin typeface="StoneSerif SAIN SmBd v.1" pitchFamily="2" charset="0"/>
            </a:endParaRPr>
          </a:p>
        </p:txBody>
      </p:sp>
      <p:sp>
        <p:nvSpPr>
          <p:cNvPr id="7171" name="Rectangle 3"/>
          <p:cNvSpPr>
            <a:spLocks noGrp="1" noChangeArrowheads="1"/>
          </p:cNvSpPr>
          <p:nvPr>
            <p:ph idx="1"/>
          </p:nvPr>
        </p:nvSpPr>
        <p:spPr>
          <a:xfrm>
            <a:off x="762000" y="1752600"/>
            <a:ext cx="7772400" cy="4114800"/>
          </a:xfrm>
        </p:spPr>
        <p:txBody>
          <a:bodyPr>
            <a:normAutofit fontScale="92500" lnSpcReduction="20000"/>
          </a:bodyPr>
          <a:lstStyle/>
          <a:p>
            <a:pPr>
              <a:buFontTx/>
              <a:buNone/>
              <a:defRPr/>
            </a:pPr>
            <a:r>
              <a:rPr lang="en-US" sz="2400" b="1" dirty="0" smtClean="0">
                <a:latin typeface="Calisto MT" pitchFamily="18" charset="0"/>
              </a:rPr>
              <a:t>Trade-offs</a:t>
            </a:r>
            <a:r>
              <a:rPr lang="en-US" sz="2400" dirty="0" smtClean="0">
                <a:latin typeface="Calisto MT" pitchFamily="18" charset="0"/>
              </a:rPr>
              <a:t>- All the alternatives that we give up whenever we choose one course of action over another.  </a:t>
            </a:r>
          </a:p>
          <a:p>
            <a:pPr lvl="1">
              <a:defRPr/>
            </a:pPr>
            <a:r>
              <a:rPr lang="en-US" sz="2400" dirty="0" smtClean="0">
                <a:latin typeface="Calisto MT" pitchFamily="18" charset="0"/>
              </a:rPr>
              <a:t>Individuals</a:t>
            </a:r>
          </a:p>
          <a:p>
            <a:pPr lvl="1">
              <a:defRPr/>
            </a:pPr>
            <a:r>
              <a:rPr lang="en-US" sz="2400" dirty="0" smtClean="0">
                <a:latin typeface="Calisto MT" pitchFamily="18" charset="0"/>
              </a:rPr>
              <a:t>Businesses</a:t>
            </a:r>
          </a:p>
          <a:p>
            <a:pPr lvl="1">
              <a:defRPr/>
            </a:pPr>
            <a:r>
              <a:rPr lang="en-US" sz="2400" dirty="0" smtClean="0">
                <a:latin typeface="Calisto MT" pitchFamily="18" charset="0"/>
              </a:rPr>
              <a:t>Governments  </a:t>
            </a:r>
            <a:endParaRPr lang="en-US" sz="2400" b="1" dirty="0" smtClean="0">
              <a:latin typeface="Calisto MT" pitchFamily="18" charset="0"/>
            </a:endParaRPr>
          </a:p>
          <a:p>
            <a:pPr>
              <a:buFontTx/>
              <a:buNone/>
              <a:defRPr/>
            </a:pPr>
            <a:r>
              <a:rPr lang="en-US" sz="2400" b="1" dirty="0" smtClean="0">
                <a:latin typeface="Calisto MT" pitchFamily="18" charset="0"/>
              </a:rPr>
              <a:t>Opportunity Cost- </a:t>
            </a:r>
            <a:r>
              <a:rPr lang="en-US" sz="2400" dirty="0" smtClean="0">
                <a:latin typeface="Calisto MT" pitchFamily="18" charset="0"/>
              </a:rPr>
              <a:t>The most </a:t>
            </a:r>
            <a:r>
              <a:rPr lang="en-US" sz="2400" u="sng" dirty="0" smtClean="0">
                <a:latin typeface="Calisto MT" pitchFamily="18" charset="0"/>
              </a:rPr>
              <a:t>desirable</a:t>
            </a:r>
            <a:r>
              <a:rPr lang="en-US" sz="2400" dirty="0" smtClean="0">
                <a:latin typeface="Calisto MT" pitchFamily="18" charset="0"/>
              </a:rPr>
              <a:t> alternative given up as the result of a decision.  The next best thing!!  </a:t>
            </a:r>
            <a:endParaRPr lang="en-US" sz="2400" b="1" dirty="0" smtClean="0">
              <a:latin typeface="Calisto MT" pitchFamily="18" charset="0"/>
            </a:endParaRPr>
          </a:p>
          <a:p>
            <a:pPr>
              <a:buFontTx/>
              <a:buNone/>
              <a:defRPr/>
            </a:pPr>
            <a:endParaRPr lang="en-US" sz="2400" b="1" dirty="0" smtClean="0">
              <a:latin typeface="Calisto MT" pitchFamily="18" charset="0"/>
            </a:endParaRPr>
          </a:p>
          <a:p>
            <a:pPr>
              <a:buFontTx/>
              <a:buNone/>
              <a:defRPr/>
            </a:pPr>
            <a:r>
              <a:rPr lang="en-US" sz="2400" b="1" dirty="0" smtClean="0">
                <a:latin typeface="Calisto MT" pitchFamily="18" charset="0"/>
              </a:rPr>
              <a:t>Thinking at the Margin- </a:t>
            </a:r>
            <a:r>
              <a:rPr lang="en-US" sz="2400" dirty="0" smtClean="0">
                <a:latin typeface="Calisto MT" pitchFamily="18" charset="0"/>
              </a:rPr>
              <a:t>Deciding whether to do or use one additional unit of some resource. </a:t>
            </a:r>
            <a:r>
              <a:rPr lang="en-US" sz="2400" b="1" dirty="0" smtClean="0">
                <a:latin typeface="Calisto MT" pitchFamily="18" charset="0"/>
              </a:rPr>
              <a:t> </a:t>
            </a:r>
            <a:r>
              <a:rPr lang="en-US" sz="2400" b="1" dirty="0" smtClean="0">
                <a:effectLst>
                  <a:outerShdw blurRad="38100" dist="38100" dir="2700000" algn="tl">
                    <a:srgbClr val="C0C0C0"/>
                  </a:outerShdw>
                </a:effectLst>
                <a:latin typeface="Calisto MT" pitchFamily="18" charset="0"/>
              </a:rPr>
              <a:t>	</a:t>
            </a:r>
          </a:p>
          <a:p>
            <a:pPr>
              <a:buFontTx/>
              <a:buNone/>
              <a:defRPr/>
            </a:pPr>
            <a:endParaRPr lang="en-US" sz="2400" dirty="0" smtClean="0">
              <a:effectLst>
                <a:outerShdw blurRad="38100" dist="38100" dir="2700000" algn="tl">
                  <a:srgbClr val="C0C0C0"/>
                </a:outerShdw>
              </a:effectLst>
              <a:latin typeface="Calisto MT" pitchFamily="18" charset="0"/>
            </a:endParaRPr>
          </a:p>
          <a:p>
            <a:pPr>
              <a:buFontTx/>
              <a:buNone/>
              <a:defRPr/>
            </a:pPr>
            <a:r>
              <a:rPr lang="en-US" sz="2400" b="1" dirty="0" smtClean="0">
                <a:effectLst>
                  <a:outerShdw blurRad="38100" dist="38100" dir="2700000" algn="tl">
                    <a:srgbClr val="C0C0C0"/>
                  </a:outerShdw>
                </a:effectLst>
                <a:latin typeface="Calisto MT" pitchFamily="18" charset="0"/>
              </a:rPr>
              <a:t>	</a:t>
            </a:r>
            <a:endParaRPr lang="en-US" sz="2400" dirty="0" smtClean="0">
              <a:effectLst>
                <a:outerShdw blurRad="38100" dist="38100" dir="2700000" algn="tl">
                  <a:srgbClr val="C0C0C0"/>
                </a:outerShdw>
              </a:effectLst>
              <a:latin typeface="Calisto MT" pitchFamily="18" charset="0"/>
            </a:endParaRPr>
          </a:p>
          <a:p>
            <a:pPr>
              <a:defRPr/>
            </a:pPr>
            <a:endParaRPr lang="en-US" sz="3600" dirty="0" smtClean="0"/>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0-#ppt_w/2"/>
                                          </p:val>
                                        </p:tav>
                                        <p:tav tm="100000">
                                          <p:val>
                                            <p:strVal val="#ppt_x"/>
                                          </p:val>
                                        </p:tav>
                                      </p:tavLst>
                                    </p:anim>
                                    <p:anim calcmode="lin" valueType="num">
                                      <p:cBhvr additive="base">
                                        <p:cTn id="8"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7171">
                                            <p:txEl>
                                              <p:pRg st="0" end="0"/>
                                            </p:txEl>
                                          </p:spTgt>
                                        </p:tgtEl>
                                        <p:attrNameLst>
                                          <p:attrName>style.visibility</p:attrName>
                                        </p:attrNameLst>
                                      </p:cBhvr>
                                      <p:to>
                                        <p:strVal val="visible"/>
                                      </p:to>
                                    </p:set>
                                    <p:anim to="" calcmode="lin" valueType="num">
                                      <p:cBhvr>
                                        <p:cTn id="13" dur="1" fill="hold"/>
                                        <p:tgtEl>
                                          <p:spTgt spid="7171">
                                            <p:txEl>
                                              <p:pRg st="0" end="0"/>
                                            </p:txEl>
                                          </p:spTgt>
                                        </p:tgtEl>
                                        <p:attrNameLst>
                                          <p:attrName/>
                                        </p:attrNameLst>
                                      </p:cBhvr>
                                    </p:anim>
                                  </p:childTnLst>
                                </p:cTn>
                              </p:par>
                              <p:par>
                                <p:cTn id="14" presetID="24" presetClass="entr" presetSubtype="0" fill="hold" grpId="0" nodeType="withEffect">
                                  <p:stCondLst>
                                    <p:cond delay="0"/>
                                  </p:stCondLst>
                                  <p:childTnLst>
                                    <p:set>
                                      <p:cBhvr>
                                        <p:cTn id="15" dur="1" fill="hold">
                                          <p:stCondLst>
                                            <p:cond delay="499"/>
                                          </p:stCondLst>
                                        </p:cTn>
                                        <p:tgtEl>
                                          <p:spTgt spid="7171">
                                            <p:txEl>
                                              <p:pRg st="1" end="1"/>
                                            </p:txEl>
                                          </p:spTgt>
                                        </p:tgtEl>
                                        <p:attrNameLst>
                                          <p:attrName>style.visibility</p:attrName>
                                        </p:attrNameLst>
                                      </p:cBhvr>
                                      <p:to>
                                        <p:strVal val="visible"/>
                                      </p:to>
                                    </p:set>
                                    <p:anim to="" calcmode="lin" valueType="num">
                                      <p:cBhvr>
                                        <p:cTn id="16" dur="1" fill="hold"/>
                                        <p:tgtEl>
                                          <p:spTgt spid="7171">
                                            <p:txEl>
                                              <p:pRg st="1" end="1"/>
                                            </p:txEl>
                                          </p:spTgt>
                                        </p:tgtEl>
                                        <p:attrNameLst>
                                          <p:attrName/>
                                        </p:attrNameLst>
                                      </p:cBhvr>
                                    </p:anim>
                                  </p:childTnLst>
                                </p:cTn>
                              </p:par>
                              <p:par>
                                <p:cTn id="17" presetID="24" presetClass="entr" presetSubtype="0" fill="hold" grpId="0" nodeType="withEffect">
                                  <p:stCondLst>
                                    <p:cond delay="0"/>
                                  </p:stCondLst>
                                  <p:childTnLst>
                                    <p:set>
                                      <p:cBhvr>
                                        <p:cTn id="18" dur="1" fill="hold">
                                          <p:stCondLst>
                                            <p:cond delay="499"/>
                                          </p:stCondLst>
                                        </p:cTn>
                                        <p:tgtEl>
                                          <p:spTgt spid="7171">
                                            <p:txEl>
                                              <p:pRg st="2" end="2"/>
                                            </p:txEl>
                                          </p:spTgt>
                                        </p:tgtEl>
                                        <p:attrNameLst>
                                          <p:attrName>style.visibility</p:attrName>
                                        </p:attrNameLst>
                                      </p:cBhvr>
                                      <p:to>
                                        <p:strVal val="visible"/>
                                      </p:to>
                                    </p:set>
                                    <p:anim to="" calcmode="lin" valueType="num">
                                      <p:cBhvr>
                                        <p:cTn id="19" dur="1" fill="hold"/>
                                        <p:tgtEl>
                                          <p:spTgt spid="7171">
                                            <p:txEl>
                                              <p:pRg st="2" end="2"/>
                                            </p:txEl>
                                          </p:spTgt>
                                        </p:tgtEl>
                                        <p:attrNameLst>
                                          <p:attrName/>
                                        </p:attrNameLst>
                                      </p:cBhvr>
                                    </p:anim>
                                  </p:childTnLst>
                                </p:cTn>
                              </p:par>
                              <p:par>
                                <p:cTn id="20" presetID="24" presetClass="entr" presetSubtype="0" fill="hold" grpId="0" nodeType="withEffect">
                                  <p:stCondLst>
                                    <p:cond delay="0"/>
                                  </p:stCondLst>
                                  <p:childTnLst>
                                    <p:set>
                                      <p:cBhvr>
                                        <p:cTn id="21" dur="1" fill="hold">
                                          <p:stCondLst>
                                            <p:cond delay="499"/>
                                          </p:stCondLst>
                                        </p:cTn>
                                        <p:tgtEl>
                                          <p:spTgt spid="7171">
                                            <p:txEl>
                                              <p:pRg st="3" end="3"/>
                                            </p:txEl>
                                          </p:spTgt>
                                        </p:tgtEl>
                                        <p:attrNameLst>
                                          <p:attrName>style.visibility</p:attrName>
                                        </p:attrNameLst>
                                      </p:cBhvr>
                                      <p:to>
                                        <p:strVal val="visible"/>
                                      </p:to>
                                    </p:set>
                                    <p:anim to="" calcmode="lin" valueType="num">
                                      <p:cBhvr>
                                        <p:cTn id="22" dur="1" fill="hold"/>
                                        <p:tgtEl>
                                          <p:spTgt spid="7171">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7171">
                                            <p:txEl>
                                              <p:pRg st="4" end="4"/>
                                            </p:txEl>
                                          </p:spTgt>
                                        </p:tgtEl>
                                        <p:attrNameLst>
                                          <p:attrName>style.visibility</p:attrName>
                                        </p:attrNameLst>
                                      </p:cBhvr>
                                      <p:to>
                                        <p:strVal val="visible"/>
                                      </p:to>
                                    </p:set>
                                    <p:anim to="" calcmode="lin" valueType="num">
                                      <p:cBhvr>
                                        <p:cTn id="27" dur="1" fill="hold"/>
                                        <p:tgtEl>
                                          <p:spTgt spid="7171">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7171">
                                            <p:txEl>
                                              <p:pRg st="6" end="6"/>
                                            </p:txEl>
                                          </p:spTgt>
                                        </p:tgtEl>
                                        <p:attrNameLst>
                                          <p:attrName>style.visibility</p:attrName>
                                        </p:attrNameLst>
                                      </p:cBhvr>
                                      <p:to>
                                        <p:strVal val="visible"/>
                                      </p:to>
                                    </p:set>
                                    <p:anim to="" calcmode="lin" valueType="num">
                                      <p:cBhvr>
                                        <p:cTn id="32" dur="1" fill="hold"/>
                                        <p:tgtEl>
                                          <p:spTgt spid="7171">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7171">
                                            <p:txEl>
                                              <p:pRg st="8" end="8"/>
                                            </p:txEl>
                                          </p:spTgt>
                                        </p:tgtEl>
                                        <p:attrNameLst>
                                          <p:attrName>style.visibility</p:attrName>
                                        </p:attrNameLst>
                                      </p:cBhvr>
                                      <p:to>
                                        <p:strVal val="visible"/>
                                      </p:to>
                                    </p:set>
                                    <p:anim to="" calcmode="lin" valueType="num">
                                      <p:cBhvr>
                                        <p:cTn id="37" dur="1" fill="hold"/>
                                        <p:tgtEl>
                                          <p:spTgt spid="7171">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autoUpdateAnimBg="0"/>
      <p:bldP spid="7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0" y="609600"/>
            <a:ext cx="9144000" cy="6248400"/>
          </a:xfrm>
          <a:prstGeom prst="rect">
            <a:avLst/>
          </a:prstGeom>
          <a:noFill/>
          <a:ln w="9525">
            <a:noFill/>
            <a:miter lim="800000"/>
            <a:headEnd/>
            <a:tailEnd/>
          </a:ln>
        </p:spPr>
      </p:pic>
      <p:sp>
        <p:nvSpPr>
          <p:cNvPr id="13315" name="Text Box 3"/>
          <p:cNvSpPr txBox="1">
            <a:spLocks noChangeArrowheads="1"/>
          </p:cNvSpPr>
          <p:nvPr/>
        </p:nvSpPr>
        <p:spPr bwMode="auto">
          <a:xfrm>
            <a:off x="0" y="0"/>
            <a:ext cx="9144000" cy="58477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a:spAutoFit/>
          </a:bodyPr>
          <a:lstStyle/>
          <a:p>
            <a:pPr>
              <a:spcBef>
                <a:spcPct val="50000"/>
              </a:spcBef>
              <a:defRPr/>
            </a:pPr>
            <a:r>
              <a:rPr lang="en-US" sz="3200" dirty="0">
                <a:solidFill>
                  <a:schemeClr val="bg1">
                    <a:lumMod val="50000"/>
                  </a:schemeClr>
                </a:solidFill>
                <a:latin typeface="Georgia" pitchFamily="18" charset="0"/>
              </a:rPr>
              <a:t>The Government Trade-Off: GUNS OR BUTTER?</a:t>
            </a:r>
          </a:p>
        </p:txBody>
      </p:sp>
    </p:spTree>
  </p:cSld>
  <p:clrMapOvr>
    <a:masterClrMapping/>
  </p:clrMapOvr>
  <p:transition>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0" y="0"/>
            <a:ext cx="7010400" cy="1417638"/>
          </a:xfrm>
        </p:spPr>
        <p:txBody>
          <a:bodyPr/>
          <a:lstStyle/>
          <a:p>
            <a:pPr eaLnBrk="1" hangingPunct="1">
              <a:defRPr/>
            </a:pPr>
            <a:r>
              <a:rPr lang="en-US" sz="4000" smtClean="0"/>
              <a:t>Our Role in Funding the Government </a:t>
            </a:r>
          </a:p>
        </p:txBody>
      </p:sp>
      <p:sp>
        <p:nvSpPr>
          <p:cNvPr id="17411" name="Rectangle 3"/>
          <p:cNvSpPr>
            <a:spLocks noGrp="1" noChangeArrowheads="1"/>
          </p:cNvSpPr>
          <p:nvPr>
            <p:ph type="body" idx="1"/>
          </p:nvPr>
        </p:nvSpPr>
        <p:spPr>
          <a:xfrm>
            <a:off x="457200" y="1981200"/>
            <a:ext cx="8458200" cy="4648200"/>
          </a:xfrm>
        </p:spPr>
        <p:txBody>
          <a:bodyPr/>
          <a:lstStyle/>
          <a:p>
            <a:pPr eaLnBrk="1" hangingPunct="1"/>
            <a:r>
              <a:rPr lang="en-US" altLang="en-US" sz="2800" dirty="0" smtClean="0">
                <a:solidFill>
                  <a:srgbClr val="000000"/>
                </a:solidFill>
                <a:effectLst/>
              </a:rPr>
              <a:t>We authorize the government, through the Constitution and elected officials, to raise money through taxes.</a:t>
            </a:r>
          </a:p>
          <a:p>
            <a:pPr lvl="1" eaLnBrk="1" hangingPunct="1"/>
            <a:r>
              <a:rPr lang="en-US" altLang="en-US" sz="2400" dirty="0" smtClean="0">
                <a:solidFill>
                  <a:srgbClr val="000000"/>
                </a:solidFill>
                <a:effectLst/>
              </a:rPr>
              <a:t>Must originate in the House (Ways and Means)</a:t>
            </a:r>
          </a:p>
          <a:p>
            <a:pPr lvl="1" eaLnBrk="1" hangingPunct="1"/>
            <a:r>
              <a:rPr lang="en-US" altLang="en-US" sz="2400" dirty="0" smtClean="0">
                <a:solidFill>
                  <a:srgbClr val="000000"/>
                </a:solidFill>
                <a:effectLst/>
              </a:rPr>
              <a:t>House-Senate-President</a:t>
            </a:r>
          </a:p>
          <a:p>
            <a:pPr eaLnBrk="1" hangingPunct="1"/>
            <a:r>
              <a:rPr lang="en-US" altLang="en-US" sz="2800" dirty="0" smtClean="0">
                <a:solidFill>
                  <a:srgbClr val="000000"/>
                </a:solidFill>
                <a:effectLst/>
              </a:rPr>
              <a:t>Taxation is the primary way that the government collects money.  </a:t>
            </a:r>
          </a:p>
          <a:p>
            <a:pPr eaLnBrk="1" hangingPunct="1"/>
            <a:r>
              <a:rPr lang="en-US" altLang="en-US" sz="2800" dirty="0" smtClean="0">
                <a:solidFill>
                  <a:srgbClr val="000000"/>
                </a:solidFill>
                <a:effectLst/>
              </a:rPr>
              <a:t>Without </a:t>
            </a:r>
            <a:r>
              <a:rPr lang="en-US" altLang="en-US" sz="2800" u="sng" dirty="0" smtClean="0">
                <a:solidFill>
                  <a:srgbClr val="000000"/>
                </a:solidFill>
                <a:effectLst/>
              </a:rPr>
              <a:t>revenue</a:t>
            </a:r>
            <a:r>
              <a:rPr lang="en-US" altLang="en-US" sz="2800" dirty="0" smtClean="0">
                <a:solidFill>
                  <a:srgbClr val="000000"/>
                </a:solidFill>
                <a:effectLst/>
              </a:rPr>
              <a:t>, or income from taxes, government would not be able to provide goods and services.</a:t>
            </a:r>
            <a:endParaRPr lang="en-US" sz="2800" dirty="0" smtClean="0">
              <a:solidFill>
                <a:srgbClr val="000000"/>
              </a:solidFill>
              <a:effectLst/>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fade">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fade">
                                      <p:cBhvr>
                                        <p:cTn id="12" dur="500"/>
                                        <p:tgtEl>
                                          <p:spTgt spid="17411">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animEffect transition="in" filter="fade">
                                      <p:cBhvr>
                                        <p:cTn id="15" dur="500"/>
                                        <p:tgtEl>
                                          <p:spTgt spid="17411">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411">
                                            <p:txEl>
                                              <p:pRg st="3" end="3"/>
                                            </p:txEl>
                                          </p:spTgt>
                                        </p:tgtEl>
                                        <p:attrNameLst>
                                          <p:attrName>style.visibility</p:attrName>
                                        </p:attrNameLst>
                                      </p:cBhvr>
                                      <p:to>
                                        <p:strVal val="visible"/>
                                      </p:to>
                                    </p:set>
                                    <p:animEffect transition="in" filter="fade">
                                      <p:cBhvr>
                                        <p:cTn id="20" dur="500"/>
                                        <p:tgtEl>
                                          <p:spTgt spid="1741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7411">
                                            <p:txEl>
                                              <p:pRg st="4" end="4"/>
                                            </p:txEl>
                                          </p:spTgt>
                                        </p:tgtEl>
                                        <p:attrNameLst>
                                          <p:attrName>style.visibility</p:attrName>
                                        </p:attrNameLst>
                                      </p:cBhvr>
                                      <p:to>
                                        <p:strVal val="visible"/>
                                      </p:to>
                                    </p:set>
                                    <p:animEffect transition="in" filter="fade">
                                      <p:cBhvr>
                                        <p:cTn id="25" dur="500"/>
                                        <p:tgtEl>
                                          <p:spTgt spid="174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0" y="274638"/>
            <a:ext cx="7086600" cy="1143000"/>
          </a:xfrm>
        </p:spPr>
        <p:txBody>
          <a:bodyPr/>
          <a:lstStyle/>
          <a:p>
            <a:pPr eaLnBrk="1" hangingPunct="1">
              <a:defRPr/>
            </a:pPr>
            <a:r>
              <a:rPr lang="en-US" sz="4000" smtClean="0"/>
              <a:t>Power and Limits of Taxation</a:t>
            </a:r>
          </a:p>
        </p:txBody>
      </p:sp>
      <p:sp>
        <p:nvSpPr>
          <p:cNvPr id="130051" name="Rectangle 3"/>
          <p:cNvSpPr>
            <a:spLocks noGrp="1" noChangeArrowheads="1"/>
          </p:cNvSpPr>
          <p:nvPr>
            <p:ph type="body" idx="1"/>
          </p:nvPr>
        </p:nvSpPr>
        <p:spPr>
          <a:xfrm>
            <a:off x="609600" y="2133600"/>
            <a:ext cx="4953000" cy="4267200"/>
          </a:xfrm>
          <a:solidFill>
            <a:schemeClr val="tx2"/>
          </a:solidFill>
        </p:spPr>
        <p:txBody>
          <a:bodyPr/>
          <a:lstStyle/>
          <a:p>
            <a:pPr eaLnBrk="1" hangingPunct="1">
              <a:lnSpc>
                <a:spcPct val="80000"/>
              </a:lnSpc>
              <a:buFont typeface="Wingdings" pitchFamily="2" charset="2"/>
              <a:buNone/>
            </a:pPr>
            <a:r>
              <a:rPr lang="en-US" altLang="en-US" sz="2400" u="sng" dirty="0" smtClean="0">
                <a:solidFill>
                  <a:srgbClr val="000000"/>
                </a:solidFill>
                <a:effectLst/>
                <a:latin typeface="Georgia" pitchFamily="18" charset="0"/>
              </a:rPr>
              <a:t>The Power to Tax</a:t>
            </a:r>
          </a:p>
          <a:p>
            <a:pPr eaLnBrk="1" hangingPunct="1">
              <a:lnSpc>
                <a:spcPct val="80000"/>
              </a:lnSpc>
            </a:pPr>
            <a:r>
              <a:rPr lang="en-US" altLang="en-US" sz="2400" dirty="0" smtClean="0">
                <a:solidFill>
                  <a:srgbClr val="000000"/>
                </a:solidFill>
                <a:effectLst/>
                <a:latin typeface="Georgia" pitchFamily="18" charset="0"/>
              </a:rPr>
              <a:t>Article 1, Section 8, Clause 1 of the Constitution grants Congress the power to tax.</a:t>
            </a:r>
          </a:p>
          <a:p>
            <a:pPr eaLnBrk="1" hangingPunct="1">
              <a:lnSpc>
                <a:spcPct val="80000"/>
              </a:lnSpc>
            </a:pPr>
            <a:r>
              <a:rPr lang="en-US" altLang="en-US" sz="2400" dirty="0" smtClean="0">
                <a:solidFill>
                  <a:srgbClr val="000000"/>
                </a:solidFill>
                <a:effectLst/>
                <a:latin typeface="Georgia" pitchFamily="18" charset="0"/>
              </a:rPr>
              <a:t>The Sixteenth Amendment (</a:t>
            </a:r>
            <a:r>
              <a:rPr lang="en-US" sz="2400" dirty="0" smtClean="0">
                <a:solidFill>
                  <a:srgbClr val="000000"/>
                </a:solidFill>
                <a:effectLst/>
                <a:latin typeface="Georgia" pitchFamily="18" charset="0"/>
              </a:rPr>
              <a:t>introduced 1909, ratified 1913)</a:t>
            </a:r>
            <a:r>
              <a:rPr lang="en-US" altLang="en-US" sz="2400" dirty="0" smtClean="0">
                <a:solidFill>
                  <a:srgbClr val="000000"/>
                </a:solidFill>
                <a:effectLst/>
                <a:latin typeface="Georgia" pitchFamily="18" charset="0"/>
              </a:rPr>
              <a:t> gives Congress the power to levy an income tax.</a:t>
            </a:r>
          </a:p>
          <a:p>
            <a:pPr eaLnBrk="1" hangingPunct="1">
              <a:lnSpc>
                <a:spcPct val="80000"/>
              </a:lnSpc>
            </a:pPr>
            <a:r>
              <a:rPr lang="en-US" altLang="en-US" sz="2400" dirty="0" smtClean="0">
                <a:solidFill>
                  <a:srgbClr val="000000"/>
                </a:solidFill>
                <a:effectLst/>
                <a:latin typeface="Georgia" pitchFamily="18" charset="0"/>
              </a:rPr>
              <a:t>Historical Context: Great Depression- Social Security Act (1935)- WWII – 80’s - Present</a:t>
            </a:r>
          </a:p>
        </p:txBody>
      </p:sp>
      <p:sp>
        <p:nvSpPr>
          <p:cNvPr id="130052" name="Rectangle 4"/>
          <p:cNvSpPr>
            <a:spLocks noChangeArrowheads="1"/>
          </p:cNvSpPr>
          <p:nvPr/>
        </p:nvSpPr>
        <p:spPr bwMode="auto">
          <a:xfrm>
            <a:off x="6019800" y="2667000"/>
            <a:ext cx="3048000" cy="4114800"/>
          </a:xfrm>
          <a:prstGeom prst="rect">
            <a:avLst/>
          </a:prstGeom>
          <a:solidFill>
            <a:schemeClr val="bg2"/>
          </a:solidFill>
          <a:ln w="9525">
            <a:noFill/>
            <a:miter lim="800000"/>
            <a:headEnd/>
            <a:tailEnd/>
          </a:ln>
          <a:effectLst/>
        </p:spPr>
        <p:txBody>
          <a:bodyPr/>
          <a:lstStyle/>
          <a:p>
            <a:pPr eaLnBrk="1" hangingPunct="1">
              <a:spcBef>
                <a:spcPct val="20000"/>
              </a:spcBef>
              <a:buClr>
                <a:schemeClr val="hlink"/>
              </a:buClr>
              <a:buSzPct val="80000"/>
              <a:buFont typeface="Wingdings" pitchFamily="2" charset="2"/>
              <a:buNone/>
              <a:defRPr/>
            </a:pPr>
            <a:r>
              <a:rPr lang="en-US" altLang="en-US" sz="2000" b="1" u="sng" dirty="0">
                <a:effectLst>
                  <a:outerShdw blurRad="38100" dist="38100" dir="2700000" algn="tl">
                    <a:srgbClr val="000000"/>
                  </a:outerShdw>
                </a:effectLst>
                <a:latin typeface="Tahoma" pitchFamily="34" charset="0"/>
              </a:rPr>
              <a:t>Limits on the Power to Tax</a:t>
            </a:r>
          </a:p>
          <a:p>
            <a:pPr marL="455613" lvl="1" indent="-336550" eaLnBrk="1" hangingPunct="1">
              <a:spcBef>
                <a:spcPct val="20000"/>
              </a:spcBef>
              <a:buClr>
                <a:schemeClr val="tx1"/>
              </a:buClr>
              <a:defRPr/>
            </a:pPr>
            <a:r>
              <a:rPr lang="en-US" altLang="en-US" sz="2000" dirty="0">
                <a:effectLst>
                  <a:outerShdw blurRad="38100" dist="38100" dir="2700000" algn="tl">
                    <a:srgbClr val="000000"/>
                  </a:outerShdw>
                </a:effectLst>
                <a:latin typeface="Tahoma" pitchFamily="34" charset="0"/>
              </a:rPr>
              <a:t>1. The purpose of the tax must be for “the common defense and general welfare.”</a:t>
            </a:r>
          </a:p>
          <a:p>
            <a:pPr marL="455613" lvl="1" indent="-336550" eaLnBrk="1" hangingPunct="1">
              <a:spcBef>
                <a:spcPct val="20000"/>
              </a:spcBef>
              <a:buClr>
                <a:schemeClr val="tx1"/>
              </a:buClr>
              <a:defRPr/>
            </a:pPr>
            <a:r>
              <a:rPr lang="en-US" altLang="en-US" sz="2000" dirty="0">
                <a:effectLst>
                  <a:outerShdw blurRad="38100" dist="38100" dir="2700000" algn="tl">
                    <a:srgbClr val="000000"/>
                  </a:outerShdw>
                </a:effectLst>
                <a:latin typeface="Tahoma" pitchFamily="34" charset="0"/>
              </a:rPr>
              <a:t>2. Federal taxes must be the same in every state.</a:t>
            </a:r>
          </a:p>
          <a:p>
            <a:pPr marL="455613" lvl="1" indent="-336550" eaLnBrk="1" hangingPunct="1">
              <a:spcBef>
                <a:spcPct val="20000"/>
              </a:spcBef>
              <a:buClr>
                <a:schemeClr val="tx1"/>
              </a:buClr>
              <a:defRPr/>
            </a:pPr>
            <a:r>
              <a:rPr lang="en-US" altLang="en-US" sz="2000" dirty="0">
                <a:effectLst>
                  <a:outerShdw blurRad="38100" dist="38100" dir="2700000" algn="tl">
                    <a:srgbClr val="000000"/>
                  </a:outerShdw>
                </a:effectLst>
                <a:latin typeface="Tahoma" pitchFamily="34" charset="0"/>
              </a:rPr>
              <a:t>3. The government may not tax exports.</a:t>
            </a:r>
            <a:endParaRPr lang="en-US" altLang="en-US" sz="2800" dirty="0">
              <a:effectLst>
                <a:outerShdw blurRad="38100" dist="38100" dir="2700000" algn="tl">
                  <a:srgbClr val="000000"/>
                </a:outerShdw>
              </a:effectLst>
              <a:latin typeface="Tahoma" pitchFamily="34" charset="0"/>
            </a:endParaRPr>
          </a:p>
          <a:p>
            <a:pPr eaLnBrk="1" hangingPunct="1">
              <a:spcBef>
                <a:spcPct val="20000"/>
              </a:spcBef>
              <a:buClr>
                <a:schemeClr val="hlink"/>
              </a:buClr>
              <a:buSzPct val="80000"/>
              <a:buFont typeface="Wingdings" pitchFamily="2" charset="2"/>
              <a:buChar char="n"/>
              <a:defRPr/>
            </a:pPr>
            <a:endParaRPr lang="en-US" altLang="en-US" sz="2800" dirty="0">
              <a:solidFill>
                <a:srgbClr val="000000"/>
              </a:solidFill>
              <a:effectLst>
                <a:outerShdw blurRad="38100" dist="38100" dir="2700000" algn="tl">
                  <a:srgbClr val="FFFFFF"/>
                </a:outerShdw>
              </a:effectLst>
              <a:latin typeface="Tahoma" pitchFamily="34"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0051">
                                            <p:txEl>
                                              <p:pRg st="0" end="0"/>
                                            </p:txEl>
                                          </p:spTgt>
                                        </p:tgtEl>
                                        <p:attrNameLst>
                                          <p:attrName>style.visibility</p:attrName>
                                        </p:attrNameLst>
                                      </p:cBhvr>
                                      <p:to>
                                        <p:strVal val="visible"/>
                                      </p:to>
                                    </p:set>
                                    <p:animEffect transition="in" filter="blinds(horizontal)">
                                      <p:cBhvr>
                                        <p:cTn id="7" dur="500"/>
                                        <p:tgtEl>
                                          <p:spTgt spid="130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0051">
                                            <p:txEl>
                                              <p:pRg st="1" end="1"/>
                                            </p:txEl>
                                          </p:spTgt>
                                        </p:tgtEl>
                                        <p:attrNameLst>
                                          <p:attrName>style.visibility</p:attrName>
                                        </p:attrNameLst>
                                      </p:cBhvr>
                                      <p:to>
                                        <p:strVal val="visible"/>
                                      </p:to>
                                    </p:set>
                                    <p:animEffect transition="in" filter="dissolve">
                                      <p:cBhvr>
                                        <p:cTn id="12" dur="500"/>
                                        <p:tgtEl>
                                          <p:spTgt spid="1300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0051">
                                            <p:txEl>
                                              <p:pRg st="2" end="2"/>
                                            </p:txEl>
                                          </p:spTgt>
                                        </p:tgtEl>
                                        <p:attrNameLst>
                                          <p:attrName>style.visibility</p:attrName>
                                        </p:attrNameLst>
                                      </p:cBhvr>
                                      <p:to>
                                        <p:strVal val="visible"/>
                                      </p:to>
                                    </p:set>
                                    <p:animEffect transition="in" filter="dissolve">
                                      <p:cBhvr>
                                        <p:cTn id="17" dur="500"/>
                                        <p:tgtEl>
                                          <p:spTgt spid="1300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30051">
                                            <p:txEl>
                                              <p:pRg st="3" end="3"/>
                                            </p:txEl>
                                          </p:spTgt>
                                        </p:tgtEl>
                                        <p:attrNameLst>
                                          <p:attrName>style.visibility</p:attrName>
                                        </p:attrNameLst>
                                      </p:cBhvr>
                                      <p:to>
                                        <p:strVal val="visible"/>
                                      </p:to>
                                    </p:set>
                                    <p:animEffect transition="in" filter="dissolve">
                                      <p:cBhvr>
                                        <p:cTn id="22" dur="500"/>
                                        <p:tgtEl>
                                          <p:spTgt spid="1300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30052">
                                            <p:txEl>
                                              <p:pRg st="0" end="0"/>
                                            </p:txEl>
                                          </p:spTgt>
                                        </p:tgtEl>
                                        <p:attrNameLst>
                                          <p:attrName>style.visibility</p:attrName>
                                        </p:attrNameLst>
                                      </p:cBhvr>
                                      <p:to>
                                        <p:strVal val="visible"/>
                                      </p:to>
                                    </p:set>
                                    <p:animEffect transition="in" filter="dissolve">
                                      <p:cBhvr>
                                        <p:cTn id="27" dur="500"/>
                                        <p:tgtEl>
                                          <p:spTgt spid="13005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30052">
                                            <p:txEl>
                                              <p:pRg st="1" end="1"/>
                                            </p:txEl>
                                          </p:spTgt>
                                        </p:tgtEl>
                                        <p:attrNameLst>
                                          <p:attrName>style.visibility</p:attrName>
                                        </p:attrNameLst>
                                      </p:cBhvr>
                                      <p:to>
                                        <p:strVal val="visible"/>
                                      </p:to>
                                    </p:set>
                                    <p:animEffect transition="in" filter="dissolve">
                                      <p:cBhvr>
                                        <p:cTn id="32" dur="500"/>
                                        <p:tgtEl>
                                          <p:spTgt spid="130052">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30052">
                                            <p:txEl>
                                              <p:pRg st="2" end="2"/>
                                            </p:txEl>
                                          </p:spTgt>
                                        </p:tgtEl>
                                        <p:attrNameLst>
                                          <p:attrName>style.visibility</p:attrName>
                                        </p:attrNameLst>
                                      </p:cBhvr>
                                      <p:to>
                                        <p:strVal val="visible"/>
                                      </p:to>
                                    </p:set>
                                    <p:animEffect transition="in" filter="dissolve">
                                      <p:cBhvr>
                                        <p:cTn id="37" dur="500"/>
                                        <p:tgtEl>
                                          <p:spTgt spid="130052">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30052">
                                            <p:txEl>
                                              <p:pRg st="3" end="3"/>
                                            </p:txEl>
                                          </p:spTgt>
                                        </p:tgtEl>
                                        <p:attrNameLst>
                                          <p:attrName>style.visibility</p:attrName>
                                        </p:attrNameLst>
                                      </p:cBhvr>
                                      <p:to>
                                        <p:strVal val="visible"/>
                                      </p:to>
                                    </p:set>
                                    <p:animEffect transition="in" filter="dissolve">
                                      <p:cBhvr>
                                        <p:cTn id="42" dur="500"/>
                                        <p:tgtEl>
                                          <p:spTgt spid="13005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274638"/>
            <a:ext cx="6858000" cy="1143000"/>
          </a:xfrm>
        </p:spPr>
        <p:txBody>
          <a:bodyPr/>
          <a:lstStyle/>
          <a:p>
            <a:pPr eaLnBrk="1" hangingPunct="1">
              <a:defRPr/>
            </a:pPr>
            <a:r>
              <a:rPr lang="en-US" smtClean="0"/>
              <a:t>Tax Structures</a:t>
            </a:r>
          </a:p>
        </p:txBody>
      </p:sp>
      <p:sp>
        <p:nvSpPr>
          <p:cNvPr id="131075" name="Rectangle 3"/>
          <p:cNvSpPr>
            <a:spLocks noGrp="1" noChangeArrowheads="1"/>
          </p:cNvSpPr>
          <p:nvPr>
            <p:ph type="body" idx="1"/>
          </p:nvPr>
        </p:nvSpPr>
        <p:spPr>
          <a:xfrm>
            <a:off x="457200" y="2057400"/>
            <a:ext cx="8229600" cy="4419600"/>
          </a:xfrm>
        </p:spPr>
        <p:txBody>
          <a:bodyPr/>
          <a:lstStyle/>
          <a:p>
            <a:pPr eaLnBrk="1" hangingPunct="1">
              <a:defRPr/>
            </a:pPr>
            <a:r>
              <a:rPr lang="en-US" altLang="en-US" sz="2800" dirty="0" smtClean="0">
                <a:solidFill>
                  <a:srgbClr val="000000"/>
                </a:solidFill>
                <a:effectLst>
                  <a:outerShdw blurRad="38100" dist="38100" dir="2700000" algn="tl">
                    <a:srgbClr val="FFFFFF"/>
                  </a:outerShdw>
                </a:effectLst>
              </a:rPr>
              <a:t>Proportional Taxes</a:t>
            </a:r>
          </a:p>
          <a:p>
            <a:pPr lvl="1" eaLnBrk="1" hangingPunct="1">
              <a:defRPr/>
            </a:pPr>
            <a:r>
              <a:rPr lang="en-US" altLang="en-US" sz="2400" dirty="0" smtClean="0">
                <a:solidFill>
                  <a:srgbClr val="000000"/>
                </a:solidFill>
                <a:effectLst>
                  <a:outerShdw blurRad="38100" dist="38100" dir="2700000" algn="tl">
                    <a:srgbClr val="FFFFFF"/>
                  </a:outerShdw>
                </a:effectLst>
              </a:rPr>
              <a:t>A proportional tax is a tax for which the percentage of income paid in taxes remains the same for all income levels.  </a:t>
            </a:r>
          </a:p>
          <a:p>
            <a:pPr eaLnBrk="1" hangingPunct="1">
              <a:defRPr/>
            </a:pPr>
            <a:r>
              <a:rPr lang="en-US" altLang="en-US" sz="2800" dirty="0" smtClean="0">
                <a:solidFill>
                  <a:srgbClr val="000000"/>
                </a:solidFill>
                <a:effectLst>
                  <a:outerShdw blurRad="38100" dist="38100" dir="2700000" algn="tl">
                    <a:srgbClr val="FFFFFF"/>
                  </a:outerShdw>
                </a:effectLst>
              </a:rPr>
              <a:t>Progressive Taxes</a:t>
            </a:r>
          </a:p>
          <a:p>
            <a:pPr lvl="1" eaLnBrk="1" hangingPunct="1">
              <a:defRPr/>
            </a:pPr>
            <a:r>
              <a:rPr lang="en-US" altLang="en-US" sz="2400" dirty="0" smtClean="0">
                <a:solidFill>
                  <a:srgbClr val="000000"/>
                </a:solidFill>
                <a:effectLst>
                  <a:outerShdw blurRad="38100" dist="38100" dir="2700000" algn="tl">
                    <a:srgbClr val="FFFFFF"/>
                  </a:outerShdw>
                </a:effectLst>
              </a:rPr>
              <a:t>A progressive tax is a tax for which the percent of income paid in taxes increases as income increases.</a:t>
            </a:r>
          </a:p>
          <a:p>
            <a:pPr eaLnBrk="1" hangingPunct="1">
              <a:defRPr/>
            </a:pPr>
            <a:r>
              <a:rPr lang="en-US" altLang="en-US" sz="2800" dirty="0" smtClean="0">
                <a:solidFill>
                  <a:srgbClr val="000000"/>
                </a:solidFill>
                <a:effectLst>
                  <a:outerShdw blurRad="38100" dist="38100" dir="2700000" algn="tl">
                    <a:srgbClr val="FFFFFF"/>
                  </a:outerShdw>
                </a:effectLst>
              </a:rPr>
              <a:t>Regressive Taxes</a:t>
            </a:r>
          </a:p>
          <a:p>
            <a:pPr lvl="1" eaLnBrk="1" hangingPunct="1">
              <a:defRPr/>
            </a:pPr>
            <a:r>
              <a:rPr lang="en-US" altLang="en-US" sz="2400" dirty="0" smtClean="0">
                <a:solidFill>
                  <a:srgbClr val="000000"/>
                </a:solidFill>
                <a:effectLst>
                  <a:outerShdw blurRad="38100" dist="38100" dir="2700000" algn="tl">
                    <a:srgbClr val="FFFFFF"/>
                  </a:outerShdw>
                </a:effectLst>
              </a:rPr>
              <a:t>A regressive tax is a tax for which the percentage of income paid in taxes decreases as income increases.</a:t>
            </a:r>
          </a:p>
          <a:p>
            <a:pPr eaLnBrk="1" hangingPunct="1">
              <a:defRPr/>
            </a:pPr>
            <a:endParaRPr lang="en-US" sz="2800" dirty="0" smtClean="0">
              <a:solidFill>
                <a:srgbClr val="000000"/>
              </a:solidFill>
              <a:effectLst>
                <a:outerShdw blurRad="38100" dist="38100" dir="2700000" algn="tl">
                  <a:srgbClr val="FFFFFF"/>
                </a:outerShdw>
              </a:effectLst>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1075">
                                            <p:txEl>
                                              <p:pRg st="0" end="0"/>
                                            </p:txEl>
                                          </p:spTgt>
                                        </p:tgtEl>
                                        <p:attrNameLst>
                                          <p:attrName>style.visibility</p:attrName>
                                        </p:attrNameLst>
                                      </p:cBhvr>
                                      <p:to>
                                        <p:strVal val="visible"/>
                                      </p:to>
                                    </p:set>
                                    <p:animEffect transition="in" filter="fade">
                                      <p:cBhvr>
                                        <p:cTn id="7" dur="500"/>
                                        <p:tgtEl>
                                          <p:spTgt spid="13107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1075">
                                            <p:txEl>
                                              <p:pRg st="1" end="1"/>
                                            </p:txEl>
                                          </p:spTgt>
                                        </p:tgtEl>
                                        <p:attrNameLst>
                                          <p:attrName>style.visibility</p:attrName>
                                        </p:attrNameLst>
                                      </p:cBhvr>
                                      <p:to>
                                        <p:strVal val="visible"/>
                                      </p:to>
                                    </p:set>
                                    <p:animEffect transition="in" filter="fade">
                                      <p:cBhvr>
                                        <p:cTn id="10" dur="500"/>
                                        <p:tgtEl>
                                          <p:spTgt spid="13107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1075">
                                            <p:txEl>
                                              <p:pRg st="2" end="2"/>
                                            </p:txEl>
                                          </p:spTgt>
                                        </p:tgtEl>
                                        <p:attrNameLst>
                                          <p:attrName>style.visibility</p:attrName>
                                        </p:attrNameLst>
                                      </p:cBhvr>
                                      <p:to>
                                        <p:strVal val="visible"/>
                                      </p:to>
                                    </p:set>
                                    <p:animEffect transition="in" filter="fade">
                                      <p:cBhvr>
                                        <p:cTn id="15" dur="500"/>
                                        <p:tgtEl>
                                          <p:spTgt spid="13107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1075">
                                            <p:txEl>
                                              <p:pRg st="3" end="3"/>
                                            </p:txEl>
                                          </p:spTgt>
                                        </p:tgtEl>
                                        <p:attrNameLst>
                                          <p:attrName>style.visibility</p:attrName>
                                        </p:attrNameLst>
                                      </p:cBhvr>
                                      <p:to>
                                        <p:strVal val="visible"/>
                                      </p:to>
                                    </p:set>
                                    <p:animEffect transition="in" filter="fade">
                                      <p:cBhvr>
                                        <p:cTn id="18" dur="500"/>
                                        <p:tgtEl>
                                          <p:spTgt spid="13107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1075">
                                            <p:txEl>
                                              <p:pRg st="4" end="4"/>
                                            </p:txEl>
                                          </p:spTgt>
                                        </p:tgtEl>
                                        <p:attrNameLst>
                                          <p:attrName>style.visibility</p:attrName>
                                        </p:attrNameLst>
                                      </p:cBhvr>
                                      <p:to>
                                        <p:strVal val="visible"/>
                                      </p:to>
                                    </p:set>
                                    <p:animEffect transition="in" filter="fade">
                                      <p:cBhvr>
                                        <p:cTn id="23" dur="500"/>
                                        <p:tgtEl>
                                          <p:spTgt spid="131075">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1075">
                                            <p:txEl>
                                              <p:pRg st="5" end="5"/>
                                            </p:txEl>
                                          </p:spTgt>
                                        </p:tgtEl>
                                        <p:attrNameLst>
                                          <p:attrName>style.visibility</p:attrName>
                                        </p:attrNameLst>
                                      </p:cBhvr>
                                      <p:to>
                                        <p:strVal val="visible"/>
                                      </p:to>
                                    </p:set>
                                    <p:animEffect transition="in" filter="fade">
                                      <p:cBhvr>
                                        <p:cTn id="26" dur="500"/>
                                        <p:tgtEl>
                                          <p:spTgt spid="1310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build="p"/>
    </p:bldLst>
  </p:timing>
</p:sld>
</file>

<file path=ppt/theme/theme1.xml><?xml version="1.0" encoding="utf-8"?>
<a:theme xmlns:a="http://schemas.openxmlformats.org/drawingml/2006/main" name="Slit">
  <a:themeElements>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fontScheme name="Sli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lit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Slit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lit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Slit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Slit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Slit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Slit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Slit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Slit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15396</TotalTime>
  <Words>1026</Words>
  <Application>Microsoft Office PowerPoint</Application>
  <PresentationFormat>On-screen Show (4:3)</PresentationFormat>
  <Paragraphs>142</Paragraphs>
  <Slides>23</Slides>
  <Notes>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26" baseType="lpstr">
      <vt:lpstr>Slit</vt:lpstr>
      <vt:lpstr>Thatch</vt:lpstr>
      <vt:lpstr>Microsoft Word 97 - 2003 Document</vt:lpstr>
      <vt:lpstr>What is Economics?</vt:lpstr>
      <vt:lpstr>PowerPoint Presentation</vt:lpstr>
      <vt:lpstr>PowerPoint Presentation</vt:lpstr>
      <vt:lpstr>Scarcity and Shortage</vt:lpstr>
      <vt:lpstr> Chapter 1, Section 2: “Choosing is Refusing” </vt:lpstr>
      <vt:lpstr>PowerPoint Presentation</vt:lpstr>
      <vt:lpstr>Our Role in Funding the Government </vt:lpstr>
      <vt:lpstr>Power and Limits of Taxation</vt:lpstr>
      <vt:lpstr>Tax Structures</vt:lpstr>
      <vt:lpstr>Tax Activity </vt:lpstr>
      <vt:lpstr>What is a “good” tax?</vt:lpstr>
      <vt:lpstr>Types of Taxes</vt:lpstr>
      <vt:lpstr>PowerPoint Presentation</vt:lpstr>
      <vt:lpstr>Spending Categories </vt:lpstr>
      <vt:lpstr>How the Money Comes In: Revenue</vt:lpstr>
      <vt:lpstr>Where the Money Goes: Spending</vt:lpstr>
      <vt:lpstr>PowerPoint Presentation</vt:lpstr>
      <vt:lpstr>PowerPoint Presentation</vt:lpstr>
      <vt:lpstr>The Budget Process</vt:lpstr>
      <vt:lpstr>What is the budget timeline?</vt:lpstr>
      <vt:lpstr>Guns or Butter?</vt:lpstr>
      <vt:lpstr>PowerPoint Presentation</vt:lpstr>
      <vt:lpstr>What can we learn from looking at a Production Possibilities Graph/Frontier?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HP Authorized Customer</dc:creator>
  <cp:lastModifiedBy>tscunningham</cp:lastModifiedBy>
  <cp:revision>302</cp:revision>
  <dcterms:created xsi:type="dcterms:W3CDTF">2005-11-01T01:32:38Z</dcterms:created>
  <dcterms:modified xsi:type="dcterms:W3CDTF">2013-04-08T13:49:23Z</dcterms:modified>
</cp:coreProperties>
</file>